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6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FQW8oZSqN9crDanGYyL0oaDeN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1A1"/>
    <a:srgbClr val="CAC4F5"/>
    <a:srgbClr val="E4B5FF"/>
    <a:srgbClr val="2C4594"/>
    <a:srgbClr val="070D7D"/>
    <a:srgbClr val="141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2F2E6-4BAD-4B7A-A6BE-2CCA8BC0C8F2}" v="2191" dt="2022-09-16T17:24:50.083"/>
    <p1510:client id="{2215D2A2-2730-32D1-C5AC-A2897FA82F0A}" v="4" dt="2022-09-16T21:57:03.699"/>
    <p1510:client id="{2D3172D4-BFF4-62BA-1650-66E85C4F9F0C}" v="36" dt="2022-09-21T19:35:39.670"/>
    <p1510:client id="{C8138EC5-4EC0-403B-8D99-D495B19E3534}" v="18" dt="2022-09-21T22:56:59.665"/>
  </p1510:revLst>
</p1510:revInfo>
</file>

<file path=ppt/tableStyles.xml><?xml version="1.0" encoding="utf-8"?>
<a:tblStyleLst xmlns:a="http://schemas.openxmlformats.org/drawingml/2006/main" def="{578F5664-2F66-4D21-B222-A9A48D1FEF2C}">
  <a:tblStyle styleId="{578F5664-2F66-4D21-B222-A9A48D1FEF2C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tcBdr/>
        <a:fill>
          <a:solidFill>
            <a:srgbClr val="CFCE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CE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latin typeface="Arial"/>
                <a:ea typeface="Arial"/>
                <a:cs typeface="Arial"/>
                <a:sym typeface="Arial"/>
              </a:rPr>
              <a:t>NOTE: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6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409cc971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5409cc971d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5409cc971d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864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31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61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589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5409cc971d_1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15409cc971d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657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409cc971d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5409cc971d_1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5409cc971d_1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620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239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8103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35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latin typeface="Arial"/>
                <a:ea typeface="Arial"/>
                <a:cs typeface="Arial"/>
                <a:sym typeface="Arial"/>
              </a:rPr>
              <a:t>NOTE: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  <a:endParaRPr/>
          </a:p>
        </p:txBody>
      </p:sp>
      <p:sp>
        <p:nvSpPr>
          <p:cNvPr id="134" name="Google Shape;1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75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76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409cc97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5409cc971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15409cc971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85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409cc971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409cc971d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5409cc971d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983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409cc971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5409cc971d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5409cc971d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570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409cc97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409cc971d_1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15409cc971d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97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409cc971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409cc971d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5409cc971d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2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2" name="Google Shape;22;p12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12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4" name="Google Shape;24;p12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2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6" name="Google Shape;2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8" name="Google Shape;28;p12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2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" name="Google Shape;30;p12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2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2" name="Google Shape;112;p23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23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23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14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8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ED9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ED9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9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73" name="Google Shape;73;p19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74" name="Google Shape;74;p19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" name="Google Shape;75;p19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76" name="Google Shape;76;p1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19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78" name="Google Shape;78;p19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" name="Google Shape;79;p19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80" name="Google Shape;8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" name="Google Shape;15;p11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11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11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ickyiqueda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rista@rcselpa.org" TargetMode="External"/><Relationship Id="rId4" Type="http://schemas.openxmlformats.org/officeDocument/2006/relationships/hyperlink" Target="mailto:acruz@hemetusd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7906" y="1258350"/>
            <a:ext cx="5624093" cy="43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1A53C6-2CCA-19D6-E29E-93146AA64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12" y="2292094"/>
            <a:ext cx="6424332" cy="3071338"/>
          </a:xfrm>
        </p:spPr>
        <p:txBody>
          <a:bodyPr>
            <a:normAutofit fontScale="90000"/>
          </a:bodyPr>
          <a:lstStyle/>
          <a:p>
            <a:r>
              <a:rPr lang="en-US" sz="3800"/>
              <a:t>KIT DE HERRAMIENTAS DEL PROGRAMA EDUCATIVO INDIVIDUALIZADO (IEP, </a:t>
            </a:r>
            <a:r>
              <a:rPr lang="en-US" sz="3800" err="1"/>
              <a:t>por</a:t>
            </a:r>
            <a:r>
              <a:rPr lang="en-US" sz="3800"/>
              <a:t> sus </a:t>
            </a:r>
            <a:r>
              <a:rPr lang="en-US" sz="3800" err="1"/>
              <a:t>siglas</a:t>
            </a:r>
            <a:r>
              <a:rPr lang="en-US" sz="3800"/>
              <a:t> </a:t>
            </a:r>
            <a:r>
              <a:rPr lang="en-US" sz="3800" err="1"/>
              <a:t>en</a:t>
            </a:r>
            <a:r>
              <a:rPr lang="en-US" sz="3800"/>
              <a:t> </a:t>
            </a:r>
            <a:r>
              <a:rPr lang="en-US" sz="3800" err="1"/>
              <a:t>inglés</a:t>
            </a:r>
            <a:r>
              <a:rPr lang="en-US" sz="3800"/>
              <a:t>): </a:t>
            </a:r>
            <a:br>
              <a:rPr lang="en-US"/>
            </a:br>
            <a:r>
              <a:rPr lang="en-US" sz="3800"/>
              <a:t>UN APOYO PARA LOS PADRES DE FAMILIA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409cc971d_1_25"/>
          <p:cNvSpPr txBox="1">
            <a:spLocks noGrp="1"/>
          </p:cNvSpPr>
          <p:nvPr>
            <p:ph type="title"/>
          </p:nvPr>
        </p:nvSpPr>
        <p:spPr>
          <a:xfrm>
            <a:off x="1034600" y="108650"/>
            <a:ext cx="9980700" cy="1097100"/>
          </a:xfrm>
          <a:prstGeom prst="rect">
            <a:avLst/>
          </a:prstGeom>
        </p:spPr>
        <p:txBody>
          <a:bodyPr spcFirstLastPara="1" wrap="square" lIns="0" tIns="45700" rIns="0" bIns="45700" anchor="b" anchorCtr="0">
            <a:normAutofit/>
          </a:bodyPr>
          <a:lstStyle/>
          <a:p>
            <a:pPr algn="ctr"/>
            <a:r>
              <a:rPr lang="en-US"/>
              <a:t>Leyes Federales </a:t>
            </a:r>
            <a:r>
              <a:rPr lang="en-US" err="1"/>
              <a:t>Principales</a:t>
            </a:r>
            <a:r>
              <a:rPr lang="en-US"/>
              <a:t> y </a:t>
            </a:r>
            <a:r>
              <a:rPr lang="en-US" err="1"/>
              <a:t>Educación</a:t>
            </a:r>
            <a:r>
              <a:rPr lang="en-US"/>
              <a:t> Especial</a:t>
            </a:r>
          </a:p>
        </p:txBody>
      </p:sp>
      <p:pic>
        <p:nvPicPr>
          <p:cNvPr id="201" name="Google Shape;201;g15409cc971d_1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150" y="1824025"/>
            <a:ext cx="3669100" cy="366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55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algn="ctr"/>
            <a:r>
              <a:rPr lang="en-US"/>
              <a:t>Derecho bajo IDEA </a:t>
            </a:r>
            <a:br>
              <a:rPr lang="en-US"/>
            </a:br>
            <a:r>
              <a:rPr lang="en-US"/>
              <a:t>(Ley de </a:t>
            </a:r>
            <a:r>
              <a:rPr lang="en-US" err="1"/>
              <a:t>Educación</a:t>
            </a:r>
            <a:r>
              <a:rPr lang="en-US"/>
              <a:t> para Personas con </a:t>
            </a:r>
            <a:r>
              <a:rPr lang="en-US" err="1"/>
              <a:t>Discapacidades</a:t>
            </a:r>
            <a:r>
              <a:rPr lang="en-US"/>
              <a:t>)</a:t>
            </a:r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2"/>
          </p:nvPr>
        </p:nvSpPr>
        <p:spPr>
          <a:xfrm>
            <a:off x="885668" y="1304748"/>
            <a:ext cx="10200000" cy="555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600" rIns="0" bIns="0" anchor="t" anchorCtr="0">
            <a:spAutoFit/>
          </a:bodyPr>
          <a:lstStyle/>
          <a:p>
            <a:pPr marL="362585" indent="-362585">
              <a:lnSpc>
                <a:spcPct val="100000"/>
              </a:lnSpc>
              <a:spcBef>
                <a:spcPts val="0"/>
              </a:spcBef>
              <a:buSzPts val="2050"/>
              <a:buAutoNum type="arabicPeriod"/>
            </a:pPr>
            <a:r>
              <a:rPr lang="en-US" sz="2050" err="1"/>
              <a:t>Educación</a:t>
            </a:r>
            <a:r>
              <a:rPr lang="en-US" sz="2050"/>
              <a:t> Pública </a:t>
            </a:r>
            <a:r>
              <a:rPr lang="en-US" sz="2050" err="1"/>
              <a:t>Gratuita</a:t>
            </a:r>
            <a:r>
              <a:rPr lang="en-US" sz="2050"/>
              <a:t> y </a:t>
            </a:r>
            <a:r>
              <a:rPr lang="en-US" sz="2050" err="1"/>
              <a:t>Apropiada</a:t>
            </a:r>
            <a:r>
              <a:rPr lang="en-US" sz="2050"/>
              <a:t> (FAPE, </a:t>
            </a:r>
            <a:r>
              <a:rPr lang="en-US" sz="2050" err="1"/>
              <a:t>por</a:t>
            </a:r>
            <a:r>
              <a:rPr lang="en-US" sz="2050"/>
              <a:t> sus </a:t>
            </a:r>
            <a:r>
              <a:rPr lang="en-US" sz="2050" err="1"/>
              <a:t>siglas</a:t>
            </a:r>
            <a:r>
              <a:rPr lang="en-US" sz="2050"/>
              <a:t> </a:t>
            </a:r>
            <a:r>
              <a:rPr lang="en-US" sz="2050" err="1"/>
              <a:t>en</a:t>
            </a:r>
            <a:r>
              <a:rPr lang="en-US" sz="2050"/>
              <a:t> </a:t>
            </a:r>
            <a:r>
              <a:rPr lang="en-US" sz="2050" err="1"/>
              <a:t>inglés</a:t>
            </a:r>
            <a:r>
              <a:rPr lang="en-US" sz="2050"/>
              <a:t>)</a:t>
            </a:r>
          </a:p>
          <a:p>
            <a:pPr marL="592455" marR="382905" indent="-243840">
              <a:lnSpc>
                <a:spcPct val="115399"/>
              </a:lnSpc>
              <a:spcBef>
                <a:spcPts val="100"/>
              </a:spcBef>
              <a:buSzPts val="1213"/>
              <a:buFont typeface="Arial"/>
              <a:buChar char="■"/>
            </a:pPr>
            <a:r>
              <a:rPr lang="en-US" sz="1400" err="1"/>
              <a:t>Educación</a:t>
            </a:r>
            <a:r>
              <a:rPr lang="en-US" sz="1400"/>
              <a:t> especial y </a:t>
            </a:r>
            <a:r>
              <a:rPr lang="en-US" sz="1400" err="1"/>
              <a:t>servicios</a:t>
            </a:r>
            <a:r>
              <a:rPr lang="en-US" sz="1400"/>
              <a:t> </a:t>
            </a:r>
            <a:r>
              <a:rPr lang="en-US" sz="1400" err="1"/>
              <a:t>relacionados</a:t>
            </a:r>
            <a:r>
              <a:rPr lang="en-US" sz="1400"/>
              <a:t> que se </a:t>
            </a:r>
            <a:r>
              <a:rPr lang="en-US" sz="1400" err="1"/>
              <a:t>prestan</a:t>
            </a:r>
            <a:r>
              <a:rPr lang="en-US" sz="1400"/>
              <a:t> de </a:t>
            </a:r>
            <a:r>
              <a:rPr lang="en-US" sz="1400" err="1"/>
              <a:t>manera</a:t>
            </a:r>
            <a:r>
              <a:rPr lang="en-US" sz="1400"/>
              <a:t> </a:t>
            </a:r>
            <a:r>
              <a:rPr lang="en-US" sz="1400" err="1"/>
              <a:t>pública</a:t>
            </a:r>
            <a:r>
              <a:rPr lang="en-US" sz="1400"/>
              <a:t> y sin </a:t>
            </a:r>
            <a:r>
              <a:rPr lang="en-US" sz="1400" err="1"/>
              <a:t>costo</a:t>
            </a:r>
            <a:r>
              <a:rPr lang="en-US" sz="1400"/>
              <a:t> </a:t>
            </a:r>
            <a:r>
              <a:rPr lang="en-US" sz="1400" err="1"/>
              <a:t>alguno</a:t>
            </a:r>
            <a:r>
              <a:rPr lang="en-US" sz="1400"/>
              <a:t> para </a:t>
            </a:r>
            <a:r>
              <a:rPr lang="en-US" sz="1400" err="1"/>
              <a:t>los</a:t>
            </a:r>
            <a:r>
              <a:rPr lang="en-US" sz="1400"/>
              <a:t> padres de </a:t>
            </a:r>
            <a:r>
              <a:rPr lang="en-US" sz="1400" err="1"/>
              <a:t>familia</a:t>
            </a:r>
            <a:r>
              <a:rPr lang="en-US" sz="1400"/>
              <a:t>.</a:t>
            </a:r>
            <a:endParaRPr sz="1400"/>
          </a:p>
          <a:p>
            <a:pPr marL="592455" indent="-244475">
              <a:lnSpc>
                <a:spcPct val="100000"/>
              </a:lnSpc>
              <a:spcBef>
                <a:spcPts val="1160"/>
              </a:spcBef>
              <a:buSzPts val="1213"/>
              <a:buFont typeface="Arial"/>
              <a:buChar char="■"/>
            </a:pPr>
            <a:r>
              <a:rPr lang="en-US" sz="1400" err="1"/>
              <a:t>Satisfacer</a:t>
            </a:r>
            <a:r>
              <a:rPr lang="en-US" sz="1400"/>
              <a:t> las </a:t>
            </a:r>
            <a:r>
              <a:rPr lang="en-US" sz="1400" err="1"/>
              <a:t>necesidades</a:t>
            </a:r>
            <a:r>
              <a:rPr lang="en-US" sz="1400"/>
              <a:t> </a:t>
            </a:r>
            <a:r>
              <a:rPr lang="en-US" sz="1400" err="1"/>
              <a:t>únicas</a:t>
            </a:r>
            <a:r>
              <a:rPr lang="en-US" sz="1400"/>
              <a:t> de la </a:t>
            </a:r>
            <a:r>
              <a:rPr lang="en-US" sz="1400" err="1"/>
              <a:t>discapacidad</a:t>
            </a:r>
            <a:r>
              <a:rPr lang="en-US" sz="1400"/>
              <a:t> del </a:t>
            </a:r>
            <a:r>
              <a:rPr lang="en-US" sz="1400" err="1"/>
              <a:t>niño</a:t>
            </a:r>
            <a:r>
              <a:rPr lang="en-US" sz="1400"/>
              <a:t>.</a:t>
            </a:r>
            <a:endParaRPr sz="1400"/>
          </a:p>
          <a:p>
            <a:pPr marL="592455" marR="658495" indent="-243840">
              <a:lnSpc>
                <a:spcPct val="114700"/>
              </a:lnSpc>
              <a:spcBef>
                <a:spcPts val="915"/>
              </a:spcBef>
              <a:buSzPts val="1213"/>
              <a:buFont typeface="Arial"/>
              <a:buChar char="■"/>
            </a:pPr>
            <a:r>
              <a:rPr lang="en-US" sz="1400" err="1"/>
              <a:t>Oportunidad</a:t>
            </a:r>
            <a:r>
              <a:rPr lang="en-US" sz="1400"/>
              <a:t> de </a:t>
            </a:r>
            <a:r>
              <a:rPr lang="en-US" sz="1400" err="1"/>
              <a:t>progresar</a:t>
            </a:r>
            <a:r>
              <a:rPr lang="en-US" sz="1400"/>
              <a:t> </a:t>
            </a:r>
            <a:r>
              <a:rPr lang="en-US" sz="1400" err="1"/>
              <a:t>hacia</a:t>
            </a:r>
            <a:r>
              <a:rPr lang="en-US" sz="1400"/>
              <a:t> </a:t>
            </a:r>
            <a:r>
              <a:rPr lang="en-US" sz="1400" err="1"/>
              <a:t>el</a:t>
            </a:r>
            <a:r>
              <a:rPr lang="en-US" sz="1400"/>
              <a:t> </a:t>
            </a:r>
            <a:r>
              <a:rPr lang="en-US" sz="1400" err="1"/>
              <a:t>logro</a:t>
            </a:r>
            <a:r>
              <a:rPr lang="en-US" sz="1400"/>
              <a:t> de sus </a:t>
            </a:r>
            <a:r>
              <a:rPr lang="en-US" sz="1400" err="1"/>
              <a:t>metas</a:t>
            </a:r>
            <a:r>
              <a:rPr lang="en-US" sz="1400"/>
              <a:t> y </a:t>
            </a:r>
            <a:r>
              <a:rPr lang="en-US" sz="1400" err="1"/>
              <a:t>objetivos</a:t>
            </a:r>
            <a:r>
              <a:rPr lang="en-US" sz="1400"/>
              <a:t> del IEP</a:t>
            </a:r>
            <a:endParaRPr/>
          </a:p>
          <a:p>
            <a:pPr marL="592455" marR="658495" indent="-243840">
              <a:lnSpc>
                <a:spcPct val="114700"/>
              </a:lnSpc>
              <a:spcBef>
                <a:spcPts val="915"/>
              </a:spcBef>
              <a:buSzPts val="1213"/>
              <a:buFont typeface="Arial"/>
              <a:buChar char="■"/>
            </a:pPr>
            <a:r>
              <a:rPr lang="en-US" sz="1400" err="1"/>
              <a:t>Garantizar</a:t>
            </a:r>
            <a:r>
              <a:rPr lang="en-US" sz="1400"/>
              <a:t> </a:t>
            </a:r>
            <a:r>
              <a:rPr lang="en-US" sz="1400" err="1"/>
              <a:t>el</a:t>
            </a:r>
            <a:r>
              <a:rPr lang="en-US" sz="1400"/>
              <a:t> </a:t>
            </a:r>
            <a:r>
              <a:rPr lang="en-US" sz="1400" err="1"/>
              <a:t>acceso</a:t>
            </a:r>
            <a:r>
              <a:rPr lang="en-US" sz="1400"/>
              <a:t> del </a:t>
            </a:r>
            <a:r>
              <a:rPr lang="en-US" sz="1400" err="1"/>
              <a:t>niño</a:t>
            </a:r>
            <a:r>
              <a:rPr lang="en-US" sz="1400"/>
              <a:t> al </a:t>
            </a:r>
            <a:r>
              <a:rPr lang="en-US" sz="1400" err="1"/>
              <a:t>currículo</a:t>
            </a:r>
            <a:r>
              <a:rPr lang="en-US" sz="1400"/>
              <a:t> </a:t>
            </a:r>
            <a:r>
              <a:rPr lang="en-US" sz="1400" err="1"/>
              <a:t>educativo</a:t>
            </a:r>
            <a:r>
              <a:rPr lang="en-US" sz="1400"/>
              <a:t> general.</a:t>
            </a:r>
            <a:endParaRPr sz="1400"/>
          </a:p>
          <a:p>
            <a:pPr marL="120015" marR="722630" indent="0">
              <a:lnSpc>
                <a:spcPct val="164700"/>
              </a:lnSpc>
              <a:spcBef>
                <a:spcPts val="10"/>
              </a:spcBef>
              <a:buSzPts val="1213"/>
              <a:buNone/>
            </a:pPr>
            <a:r>
              <a:rPr lang="en-US" sz="1400"/>
              <a:t>	   </a:t>
            </a:r>
            <a:r>
              <a:rPr lang="en-US" sz="1200"/>
              <a:t>34 C.F.R. 300.17. EC 56040.</a:t>
            </a:r>
            <a:endParaRPr sz="1200"/>
          </a:p>
          <a:p>
            <a:pPr marL="0" indent="0">
              <a:lnSpc>
                <a:spcPct val="100000"/>
              </a:lnSpc>
              <a:spcBef>
                <a:spcPts val="650"/>
              </a:spcBef>
              <a:buSzPts val="2050"/>
              <a:buNone/>
            </a:pPr>
            <a:r>
              <a:rPr lang="en-US" sz="2050"/>
              <a:t>2.  </a:t>
            </a:r>
            <a:r>
              <a:rPr lang="en-US" sz="2050" err="1"/>
              <a:t>Entorno</a:t>
            </a:r>
            <a:r>
              <a:rPr lang="en-US" sz="2050"/>
              <a:t> </a:t>
            </a:r>
            <a:r>
              <a:rPr lang="en-US" sz="2050" err="1"/>
              <a:t>menos</a:t>
            </a:r>
            <a:r>
              <a:rPr lang="en-US" sz="2050"/>
              <a:t> </a:t>
            </a:r>
            <a:r>
              <a:rPr lang="en-US" sz="2050" err="1"/>
              <a:t>restrictivo</a:t>
            </a:r>
            <a:r>
              <a:rPr lang="en-US" sz="2050"/>
              <a:t> (LRE, </a:t>
            </a:r>
            <a:r>
              <a:rPr lang="en-US" sz="2050" err="1"/>
              <a:t>por</a:t>
            </a:r>
            <a:r>
              <a:rPr lang="en-US" sz="2050"/>
              <a:t> sus </a:t>
            </a:r>
            <a:r>
              <a:rPr lang="en-US" sz="2050" err="1"/>
              <a:t>siglas</a:t>
            </a:r>
            <a:r>
              <a:rPr lang="en-US" sz="2050"/>
              <a:t> </a:t>
            </a:r>
            <a:r>
              <a:rPr lang="en-US" sz="2050" err="1"/>
              <a:t>en</a:t>
            </a:r>
            <a:r>
              <a:rPr lang="en-US" sz="2050"/>
              <a:t> </a:t>
            </a:r>
            <a:r>
              <a:rPr lang="en-US" sz="2050" err="1"/>
              <a:t>inglés</a:t>
            </a:r>
            <a:r>
              <a:rPr lang="en-US" sz="2050"/>
              <a:t>)</a:t>
            </a:r>
            <a:endParaRPr sz="2050"/>
          </a:p>
          <a:p>
            <a:pPr marL="616585" indent="-244475">
              <a:lnSpc>
                <a:spcPct val="100000"/>
              </a:lnSpc>
              <a:spcBef>
                <a:spcPts val="100"/>
              </a:spcBef>
              <a:buSzPts val="1225"/>
              <a:buFont typeface="Arial"/>
              <a:buChar char="■"/>
            </a:pPr>
            <a:r>
              <a:rPr lang="en-US" sz="1400"/>
              <a:t>En la mayor </a:t>
            </a:r>
            <a:r>
              <a:rPr lang="en-US" sz="1400" err="1"/>
              <a:t>medida</a:t>
            </a:r>
            <a:r>
              <a:rPr lang="en-US" sz="1400"/>
              <a:t> </a:t>
            </a:r>
            <a:r>
              <a:rPr lang="en-US" sz="1400" err="1"/>
              <a:t>posible</a:t>
            </a:r>
            <a:r>
              <a:rPr lang="en-US" sz="1400"/>
              <a:t>, </a:t>
            </a:r>
            <a:r>
              <a:rPr lang="en-US" sz="1400" err="1"/>
              <a:t>los</a:t>
            </a:r>
            <a:r>
              <a:rPr lang="en-US" sz="1400"/>
              <a:t> </a:t>
            </a:r>
            <a:r>
              <a:rPr lang="en-US" sz="1400" err="1"/>
              <a:t>niños</a:t>
            </a:r>
            <a:r>
              <a:rPr lang="en-US" sz="1400"/>
              <a:t> con </a:t>
            </a:r>
            <a:r>
              <a:rPr lang="en-US" sz="1400" err="1"/>
              <a:t>discapacidades</a:t>
            </a:r>
            <a:endParaRPr sz="1400" err="1"/>
          </a:p>
          <a:p>
            <a:pPr marL="616585" indent="-244475">
              <a:lnSpc>
                <a:spcPct val="100000"/>
              </a:lnSpc>
              <a:spcBef>
                <a:spcPts val="1115"/>
              </a:spcBef>
              <a:buSzPts val="1225"/>
              <a:buFont typeface="Arial"/>
              <a:buChar char="■"/>
            </a:pPr>
            <a:r>
              <a:rPr lang="en-US" sz="1400" err="1"/>
              <a:t>Reciben</a:t>
            </a:r>
            <a:r>
              <a:rPr lang="en-US" sz="1400"/>
              <a:t> </a:t>
            </a:r>
            <a:r>
              <a:rPr lang="en-US" sz="1400" err="1"/>
              <a:t>educación</a:t>
            </a:r>
            <a:r>
              <a:rPr lang="en-US" sz="1400"/>
              <a:t> con </a:t>
            </a:r>
            <a:r>
              <a:rPr lang="en-US" sz="1400" err="1"/>
              <a:t>niños</a:t>
            </a:r>
            <a:r>
              <a:rPr lang="en-US" sz="1400"/>
              <a:t> no </a:t>
            </a:r>
            <a:r>
              <a:rPr lang="en-US" sz="1400" err="1"/>
              <a:t>discapacitados</a:t>
            </a:r>
            <a:r>
              <a:rPr lang="en-US" sz="1400"/>
              <a:t>.</a:t>
            </a:r>
            <a:endParaRPr sz="1400"/>
          </a:p>
          <a:p>
            <a:pPr marL="616585" marR="424815" indent="-243840">
              <a:lnSpc>
                <a:spcPct val="114999"/>
              </a:lnSpc>
              <a:spcBef>
                <a:spcPts val="900"/>
              </a:spcBef>
              <a:buSzPts val="1225"/>
              <a:buFont typeface="Arial"/>
              <a:buChar char="■"/>
            </a:pPr>
            <a:r>
              <a:rPr lang="en-US" sz="1400" err="1"/>
              <a:t>Colocación</a:t>
            </a:r>
            <a:r>
              <a:rPr lang="en-US" sz="1400"/>
              <a:t> </a:t>
            </a:r>
            <a:r>
              <a:rPr lang="en-US" sz="1400" err="1"/>
              <a:t>en</a:t>
            </a:r>
            <a:r>
              <a:rPr lang="en-US" sz="1400"/>
              <a:t> </a:t>
            </a:r>
            <a:r>
              <a:rPr lang="en-US" sz="1400" err="1"/>
              <a:t>clases</a:t>
            </a:r>
            <a:r>
              <a:rPr lang="en-US" sz="1400"/>
              <a:t> </a:t>
            </a:r>
            <a:r>
              <a:rPr lang="en-US" sz="1400" err="1"/>
              <a:t>especiales</a:t>
            </a:r>
            <a:r>
              <a:rPr lang="en-US" sz="1400"/>
              <a:t>, </a:t>
            </a:r>
            <a:r>
              <a:rPr lang="en-US" sz="1400" err="1"/>
              <a:t>instrucción</a:t>
            </a:r>
            <a:r>
              <a:rPr lang="en-US" sz="1400"/>
              <a:t> </a:t>
            </a:r>
            <a:r>
              <a:rPr lang="en-US" sz="1400" err="1"/>
              <a:t>separada</a:t>
            </a:r>
            <a:r>
              <a:rPr lang="en-US" sz="1400"/>
              <a:t> u </a:t>
            </a:r>
            <a:r>
              <a:rPr lang="en-US" sz="1400" err="1"/>
              <a:t>otro</a:t>
            </a:r>
            <a:r>
              <a:rPr lang="en-US" sz="1400"/>
              <a:t> </a:t>
            </a:r>
            <a:r>
              <a:rPr lang="en-US" sz="1400" err="1"/>
              <a:t>tipo</a:t>
            </a:r>
            <a:r>
              <a:rPr lang="en-US" sz="1400"/>
              <a:t> de </a:t>
            </a:r>
            <a:r>
              <a:rPr lang="en-US" sz="1400" err="1"/>
              <a:t>traslado</a:t>
            </a:r>
            <a:r>
              <a:rPr lang="en-US" sz="1400"/>
              <a:t> de </a:t>
            </a:r>
            <a:r>
              <a:rPr lang="en-US" sz="1400" err="1"/>
              <a:t>niños</a:t>
            </a:r>
            <a:r>
              <a:rPr lang="en-US" sz="1400"/>
              <a:t> con </a:t>
            </a:r>
            <a:r>
              <a:rPr lang="en-US" sz="1400" err="1"/>
              <a:t>discapacidades</a:t>
            </a:r>
            <a:endParaRPr sz="1400" err="1"/>
          </a:p>
          <a:p>
            <a:pPr marL="616585" indent="-244475">
              <a:lnSpc>
                <a:spcPct val="100000"/>
              </a:lnSpc>
              <a:spcBef>
                <a:spcPts val="1115"/>
              </a:spcBef>
              <a:buSzPts val="1225"/>
              <a:buFont typeface="Arial"/>
              <a:buChar char="■"/>
            </a:pPr>
            <a:r>
              <a:rPr lang="en-US" sz="1400"/>
              <a:t>del </a:t>
            </a:r>
            <a:r>
              <a:rPr lang="en-US" sz="1400" err="1"/>
              <a:t>entorno</a:t>
            </a:r>
            <a:r>
              <a:rPr lang="en-US" sz="1400"/>
              <a:t> </a:t>
            </a:r>
            <a:r>
              <a:rPr lang="en-US" sz="1400" err="1"/>
              <a:t>educativo</a:t>
            </a:r>
            <a:r>
              <a:rPr lang="en-US" sz="1400"/>
              <a:t> regular se produce, </a:t>
            </a:r>
            <a:r>
              <a:rPr lang="en-US" sz="1400" err="1"/>
              <a:t>sólo</a:t>
            </a:r>
            <a:r>
              <a:rPr lang="en-US" sz="1400"/>
              <a:t> </a:t>
            </a:r>
            <a:r>
              <a:rPr lang="en-US" sz="1400" err="1"/>
              <a:t>si</a:t>
            </a:r>
            <a:endParaRPr sz="1400" err="1"/>
          </a:p>
          <a:p>
            <a:pPr marL="616585" marR="374650" indent="-243840">
              <a:lnSpc>
                <a:spcPct val="100000"/>
              </a:lnSpc>
              <a:spcBef>
                <a:spcPts val="900"/>
              </a:spcBef>
              <a:buSzPts val="1225"/>
              <a:buFont typeface="Arial"/>
              <a:buChar char="■"/>
            </a:pPr>
            <a:r>
              <a:rPr lang="en-US" sz="1400"/>
              <a:t>la </a:t>
            </a:r>
            <a:r>
              <a:rPr lang="en-US" sz="1400" err="1"/>
              <a:t>naturaleza</a:t>
            </a:r>
            <a:r>
              <a:rPr lang="en-US" sz="1400"/>
              <a:t> o la </a:t>
            </a:r>
            <a:r>
              <a:rPr lang="en-US" sz="1400" err="1"/>
              <a:t>gravedad</a:t>
            </a:r>
            <a:r>
              <a:rPr lang="en-US" sz="1400"/>
              <a:t> de la </a:t>
            </a:r>
            <a:r>
              <a:rPr lang="en-US" sz="1400" err="1"/>
              <a:t>discapacidad</a:t>
            </a:r>
            <a:r>
              <a:rPr lang="en-US" sz="1400"/>
              <a:t> es </a:t>
            </a:r>
            <a:r>
              <a:rPr lang="en-US" sz="1400" err="1"/>
              <a:t>tal</a:t>
            </a:r>
            <a:r>
              <a:rPr lang="en-US" sz="1400"/>
              <a:t> que la </a:t>
            </a:r>
            <a:r>
              <a:rPr lang="en-US" sz="1400" err="1"/>
              <a:t>educación</a:t>
            </a:r>
            <a:r>
              <a:rPr lang="en-US" sz="1400"/>
              <a:t> </a:t>
            </a:r>
            <a:r>
              <a:rPr lang="en-US" sz="1400" err="1"/>
              <a:t>en</a:t>
            </a:r>
            <a:r>
              <a:rPr lang="en-US" sz="1400"/>
              <a:t> las </a:t>
            </a:r>
            <a:r>
              <a:rPr lang="en-US" sz="1400" err="1"/>
              <a:t>clases</a:t>
            </a:r>
            <a:r>
              <a:rPr lang="en-US" sz="1400"/>
              <a:t> </a:t>
            </a:r>
            <a:r>
              <a:rPr lang="en-US" sz="1400" err="1"/>
              <a:t>regulares</a:t>
            </a:r>
            <a:r>
              <a:rPr lang="en-US" sz="1400"/>
              <a:t> con </a:t>
            </a:r>
            <a:r>
              <a:rPr lang="en-US" sz="1400" err="1"/>
              <a:t>el</a:t>
            </a:r>
            <a:r>
              <a:rPr lang="en-US" sz="1400"/>
              <a:t> </a:t>
            </a:r>
            <a:r>
              <a:rPr lang="en-US" sz="1400" err="1"/>
              <a:t>uso</a:t>
            </a:r>
            <a:r>
              <a:rPr lang="en-US" sz="1400"/>
              <a:t> de </a:t>
            </a:r>
            <a:r>
              <a:rPr lang="en-US" sz="1400" err="1"/>
              <a:t>ayudas</a:t>
            </a:r>
            <a:r>
              <a:rPr lang="en-US" sz="1400"/>
              <a:t> y </a:t>
            </a:r>
            <a:r>
              <a:rPr lang="en-US" sz="1400" err="1"/>
              <a:t>servicios</a:t>
            </a:r>
            <a:r>
              <a:rPr lang="en-US" sz="1400"/>
              <a:t> </a:t>
            </a:r>
            <a:r>
              <a:rPr lang="en-US" sz="1400" err="1"/>
              <a:t>suplementarios</a:t>
            </a:r>
            <a:r>
              <a:rPr lang="en-US" sz="1400"/>
              <a:t> no </a:t>
            </a:r>
            <a:r>
              <a:rPr lang="en-US" sz="1400" err="1"/>
              <a:t>puede</a:t>
            </a:r>
            <a:r>
              <a:rPr lang="en-US" sz="1400"/>
              <a:t> </a:t>
            </a:r>
            <a:r>
              <a:rPr lang="en-US" sz="1400" err="1"/>
              <a:t>lograrse</a:t>
            </a:r>
            <a:r>
              <a:rPr lang="en-US" sz="1400"/>
              <a:t> </a:t>
            </a:r>
            <a:r>
              <a:rPr lang="en-US" sz="1400" err="1"/>
              <a:t>satisfactoriamente</a:t>
            </a:r>
            <a:r>
              <a:rPr lang="en-US" sz="1400"/>
              <a:t>.</a:t>
            </a:r>
            <a:endParaRPr sz="1400"/>
          </a:p>
          <a:p>
            <a:pPr marL="228600" marR="37465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1400"/>
              <a:t>	  </a:t>
            </a:r>
            <a:r>
              <a:rPr lang="en-US" sz="1200"/>
              <a:t>34 CFR 300.114. EC 56040.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37465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pg. 7, Eng-Parent Guide 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37465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pg. 1, Esp-</a:t>
            </a:r>
            <a:r>
              <a:rPr lang="en-US" sz="1200" err="1">
                <a:latin typeface="Times New Roman"/>
                <a:ea typeface="Times New Roman"/>
                <a:cs typeface="Times New Roman"/>
                <a:sym typeface="Times New Roman"/>
              </a:rPr>
              <a:t>Guía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 para Padres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6"/>
          <p:cNvSpPr txBox="1">
            <a:spLocks noGrp="1"/>
          </p:cNvSpPr>
          <p:nvPr>
            <p:ph type="dt" idx="10"/>
          </p:nvPr>
        </p:nvSpPr>
        <p:spPr>
          <a:xfrm>
            <a:off x="10170802" y="6415484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  <p:pic>
        <p:nvPicPr>
          <p:cNvPr id="209" name="Google Shape;20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5481" y="2104659"/>
            <a:ext cx="1965575" cy="18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63F4D5-2B8B-8D71-0F94-325EE8E8F6EC}"/>
              </a:ext>
            </a:extLst>
          </p:cNvPr>
          <p:cNvSpPr txBox="1"/>
          <p:nvPr/>
        </p:nvSpPr>
        <p:spPr>
          <a:xfrm>
            <a:off x="9906000" y="2402541"/>
            <a:ext cx="1470211" cy="507831"/>
          </a:xfrm>
          <a:prstGeom prst="rect">
            <a:avLst/>
          </a:prstGeom>
          <a:solidFill>
            <a:srgbClr val="2C4594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Por </a:t>
            </a:r>
            <a:r>
              <a:rPr lang="en-US" sz="900" err="1">
                <a:solidFill>
                  <a:schemeClr val="bg1"/>
                </a:solidFill>
              </a:rPr>
              <a:t>qué</a:t>
            </a:r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los</a:t>
            </a:r>
            <a:r>
              <a:rPr lang="en-US" sz="900">
                <a:solidFill>
                  <a:schemeClr val="bg1"/>
                </a:solidFill>
              </a:rPr>
              <a:t> padres del IEP </a:t>
            </a:r>
            <a:r>
              <a:rPr lang="en-US" sz="900" err="1">
                <a:solidFill>
                  <a:schemeClr val="bg1"/>
                </a:solidFill>
              </a:rPr>
              <a:t>deben</a:t>
            </a:r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conocer</a:t>
            </a:r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este</a:t>
            </a:r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importante</a:t>
            </a:r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término</a:t>
            </a:r>
            <a:r>
              <a:rPr lang="en-US" sz="900">
                <a:solidFill>
                  <a:schemeClr val="bg1"/>
                </a:solidFill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algn="ctr"/>
            <a:r>
              <a:rPr lang="en-US"/>
              <a:t>Derecho bajo IDEA </a:t>
            </a:r>
            <a:br>
              <a:rPr lang="en-US"/>
            </a:br>
            <a:r>
              <a:rPr lang="en-US"/>
              <a:t>(Ley de </a:t>
            </a:r>
            <a:r>
              <a:rPr lang="en-US" err="1"/>
              <a:t>Educación</a:t>
            </a:r>
            <a:r>
              <a:rPr lang="en-US"/>
              <a:t> para Personas con </a:t>
            </a:r>
            <a:r>
              <a:rPr lang="en-US" err="1"/>
              <a:t>Discapacidades</a:t>
            </a:r>
            <a:r>
              <a:rPr lang="en-US"/>
              <a:t>)</a:t>
            </a:r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2"/>
          </p:nvPr>
        </p:nvSpPr>
        <p:spPr>
          <a:xfrm>
            <a:off x="809468" y="1605972"/>
            <a:ext cx="9651600" cy="3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600" rIns="0" bIns="0" anchor="t" anchorCtr="0">
            <a:spAutoFit/>
          </a:bodyPr>
          <a:lstStyle/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3 . </a:t>
            </a:r>
            <a:r>
              <a:rPr lang="en-US" sz="2050" err="1">
                <a:latin typeface="Times New Roman"/>
                <a:ea typeface="Times New Roman"/>
                <a:cs typeface="Times New Roman"/>
                <a:sym typeface="Times New Roman"/>
              </a:rPr>
              <a:t>Servicios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50" err="1">
                <a:latin typeface="Times New Roman"/>
                <a:ea typeface="Times New Roman"/>
                <a:cs typeface="Times New Roman"/>
                <a:sym typeface="Times New Roman"/>
              </a:rPr>
              <a:t>relacionados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 (RS, </a:t>
            </a:r>
            <a:r>
              <a:rPr lang="en-US" sz="2050" err="1">
                <a:latin typeface="Times New Roman"/>
                <a:ea typeface="Times New Roman"/>
                <a:cs typeface="Times New Roman"/>
                <a:sym typeface="Times New Roman"/>
              </a:rPr>
              <a:t>por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 sus </a:t>
            </a:r>
            <a:r>
              <a:rPr lang="en-US" sz="2050" err="1">
                <a:latin typeface="Times New Roman"/>
                <a:ea typeface="Times New Roman"/>
                <a:cs typeface="Times New Roman"/>
                <a:sym typeface="Times New Roman"/>
              </a:rPr>
              <a:t>siglas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50" err="1"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50" err="1">
                <a:latin typeface="Times New Roman"/>
                <a:ea typeface="Times New Roman"/>
                <a:cs typeface="Times New Roman"/>
                <a:sym typeface="Times New Roman"/>
              </a:rPr>
              <a:t>inglés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7"/>
          <p:cNvSpPr txBox="1"/>
          <p:nvPr/>
        </p:nvSpPr>
        <p:spPr>
          <a:xfrm>
            <a:off x="1104900" y="2438399"/>
            <a:ext cx="3380014" cy="211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269875" marR="5080" indent="-257175">
              <a:lnSpc>
                <a:spcPct val="115100"/>
              </a:lnSpc>
              <a:buClr>
                <a:schemeClr val="dk1"/>
              </a:buClr>
              <a:buSzPts val="1653"/>
              <a:buFont typeface="Arial"/>
              <a:buChar char="■"/>
            </a:pP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Servicios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relacionados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transporte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servicios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desarrollo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correctivos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otros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servicios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apoyo</a:t>
            </a:r>
            <a:endParaRPr lang="en-US" sz="1600" err="1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269875" marR="43815" indent="-257175">
              <a:lnSpc>
                <a:spcPct val="114999"/>
              </a:lnSpc>
              <a:spcBef>
                <a:spcPts val="890"/>
              </a:spcBef>
              <a:buClr>
                <a:schemeClr val="dk1"/>
              </a:buClr>
              <a:buSzPts val="1653"/>
              <a:buFont typeface="Arial"/>
              <a:buChar char="■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es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requerido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ayudar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un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niño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discapacidad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beneficiarse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educación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especial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6138641" y="2229739"/>
            <a:ext cx="5070352" cy="240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0001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Ejemplos</a:t>
            </a:r>
            <a:endParaRPr sz="1600" err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31775" indent="-219075">
              <a:spcBef>
                <a:spcPts val="660"/>
              </a:spcBef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Habla y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lenguaje</a:t>
            </a:r>
            <a:endParaRPr sz="1600" err="1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231775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Audiología</a:t>
            </a:r>
            <a:endParaRPr sz="1600" err="1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231775" indent="-219075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Terapia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Ocupacional</a:t>
            </a:r>
            <a:endParaRPr lang="en-US" sz="160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231775" indent="-219075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Consejería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231775" indent="-219075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Educación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Física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Adaptada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(APE,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sus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siglas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inglés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 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231775" indent="-219075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Transporte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autobús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231775" indent="-219075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Servicios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enfermería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escolar 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231775" indent="-219075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Consejería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capacitación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padres de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familia</a:t>
            </a:r>
            <a:endParaRPr sz="1400" err="1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8" name="Google Shape;218;p7"/>
          <p:cNvSpPr txBox="1">
            <a:spLocks noGrp="1"/>
          </p:cNvSpPr>
          <p:nvPr>
            <p:ph type="dt" idx="10"/>
          </p:nvPr>
        </p:nvSpPr>
        <p:spPr>
          <a:xfrm>
            <a:off x="10170802" y="6416675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  <p:pic>
        <p:nvPicPr>
          <p:cNvPr id="219" name="Google Shape;21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700" y="4702175"/>
            <a:ext cx="20193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727" y="5078075"/>
            <a:ext cx="1402350" cy="14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2775" y="5014325"/>
            <a:ext cx="2461901" cy="140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0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>
            <a:spLocks noGrp="1"/>
          </p:cNvSpPr>
          <p:nvPr>
            <p:ph type="title"/>
          </p:nvPr>
        </p:nvSpPr>
        <p:spPr>
          <a:xfrm>
            <a:off x="884600" y="97525"/>
            <a:ext cx="99807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algn="ctr"/>
            <a:r>
              <a:rPr lang="en-US"/>
              <a:t>Derecho bajo IDEA </a:t>
            </a:r>
            <a:br>
              <a:rPr lang="en-US"/>
            </a:br>
            <a:r>
              <a:rPr lang="en-US"/>
              <a:t>(Ley de </a:t>
            </a:r>
            <a:r>
              <a:rPr lang="en-US" err="1"/>
              <a:t>Educación</a:t>
            </a:r>
            <a:r>
              <a:rPr lang="en-US"/>
              <a:t> para Personas con </a:t>
            </a:r>
            <a:r>
              <a:rPr lang="en-US" err="1"/>
              <a:t>Discapacidades</a:t>
            </a:r>
            <a:r>
              <a:rPr lang="en-US"/>
              <a:t>)</a:t>
            </a:r>
            <a:endParaRPr/>
          </a:p>
        </p:txBody>
      </p:sp>
      <p:sp>
        <p:nvSpPr>
          <p:cNvPr id="227" name="Google Shape;227;p8"/>
          <p:cNvSpPr txBox="1">
            <a:spLocks noGrp="1"/>
          </p:cNvSpPr>
          <p:nvPr>
            <p:ph type="body" idx="2"/>
          </p:nvPr>
        </p:nvSpPr>
        <p:spPr>
          <a:xfrm>
            <a:off x="667953" y="1605971"/>
            <a:ext cx="96516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600" rIns="0" bIns="0" anchor="t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050"/>
              <a:buNone/>
            </a:pP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4.    </a:t>
            </a:r>
            <a:r>
              <a:rPr lang="en-US" sz="2050" err="1">
                <a:latin typeface="Times New Roman"/>
                <a:ea typeface="Times New Roman"/>
                <a:cs typeface="Times New Roman"/>
                <a:sym typeface="Times New Roman"/>
              </a:rPr>
              <a:t>Valoración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50" err="1">
                <a:latin typeface="Times New Roman"/>
                <a:ea typeface="Times New Roman"/>
                <a:cs typeface="Times New Roman"/>
                <a:sym typeface="Times New Roman"/>
              </a:rPr>
              <a:t>justa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50" err="1">
                <a:latin typeface="Times New Roman"/>
                <a:ea typeface="Times New Roman"/>
                <a:cs typeface="Times New Roman"/>
                <a:sym typeface="Times New Roman"/>
              </a:rPr>
              <a:t>también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50" err="1">
                <a:latin typeface="Times New Roman"/>
                <a:ea typeface="Times New Roman"/>
                <a:cs typeface="Times New Roman"/>
                <a:sym typeface="Times New Roman"/>
              </a:rPr>
              <a:t>llamada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50" err="1">
                <a:latin typeface="Times New Roman"/>
                <a:ea typeface="Times New Roman"/>
                <a:cs typeface="Times New Roman"/>
                <a:sym typeface="Times New Roman"/>
              </a:rPr>
              <a:t>evaluación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2050">
              <a:latin typeface="Times New Roman"/>
              <a:cs typeface="Times New Roman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1650250" y="2144226"/>
            <a:ext cx="6591900" cy="26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55270" indent="-255270"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Determinar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niño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 un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niño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discapacidad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160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255270" indent="-255270">
              <a:spcBef>
                <a:spcPts val="1030"/>
              </a:spcBef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niño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evaluado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las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áreas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sospecha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discapacidad</a:t>
            </a:r>
            <a:endParaRPr sz="1600" err="1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255270" marR="5080" indent="-255270">
              <a:lnSpc>
                <a:spcPct val="150000"/>
              </a:lnSpc>
              <a:spcBef>
                <a:spcPts val="254"/>
              </a:spcBef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Utilizar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variedad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herramientas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recopilar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información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relevante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funcional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desarrollo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académica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255270" marR="89535" indent="-255270">
              <a:lnSpc>
                <a:spcPct val="150000"/>
              </a:lnSpc>
              <a:spcBef>
                <a:spcPts val="250"/>
              </a:spcBef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utilizar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sola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medida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único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criterio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determinar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educativo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adecuado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niño</a:t>
            </a:r>
            <a:endParaRPr sz="1600" err="1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USC 1414. 34 CFR 300.304.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8"/>
          <p:cNvSpPr txBox="1">
            <a:spLocks noGrp="1"/>
          </p:cNvSpPr>
          <p:nvPr>
            <p:ph type="dt" idx="10"/>
          </p:nvPr>
        </p:nvSpPr>
        <p:spPr>
          <a:xfrm>
            <a:off x="10170802" y="6416675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  <p:pic>
        <p:nvPicPr>
          <p:cNvPr id="230" name="Google Shape;23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550" y="4170400"/>
            <a:ext cx="2394500" cy="19226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E203B6-9AB4-09F1-1938-99B740E94999}"/>
              </a:ext>
            </a:extLst>
          </p:cNvPr>
          <p:cNvSpPr txBox="1"/>
          <p:nvPr/>
        </p:nvSpPr>
        <p:spPr>
          <a:xfrm>
            <a:off x="9117105" y="4168587"/>
            <a:ext cx="2393577" cy="1923604"/>
          </a:xfrm>
          <a:prstGeom prst="rect">
            <a:avLst/>
          </a:prstGeom>
          <a:solidFill>
            <a:srgbClr val="CAC4F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2" algn="ctr"/>
            <a:r>
              <a:rPr lang="en-US" sz="1100" b="1" err="1">
                <a:solidFill>
                  <a:srgbClr val="2B31A1"/>
                </a:solidFill>
              </a:rPr>
              <a:t>Valoración</a:t>
            </a:r>
            <a:r>
              <a:rPr lang="en-US" sz="1100" b="1">
                <a:solidFill>
                  <a:srgbClr val="2B31A1"/>
                </a:solidFill>
              </a:rPr>
              <a:t> </a:t>
            </a:r>
            <a:r>
              <a:rPr lang="en-US" sz="1100" b="1" err="1">
                <a:solidFill>
                  <a:srgbClr val="2B31A1"/>
                </a:solidFill>
              </a:rPr>
              <a:t>justa</a:t>
            </a:r>
            <a:endParaRPr lang="en-US" sz="1100" b="1">
              <a:solidFill>
                <a:srgbClr val="2B31A1"/>
              </a:solidFill>
            </a:endParaRPr>
          </a:p>
          <a:p>
            <a:pPr marL="171450" lvl="2" indent="-171450">
              <a:buChar char="•"/>
            </a:pPr>
            <a:r>
              <a:rPr lang="en-US" sz="900" b="1" err="1">
                <a:solidFill>
                  <a:schemeClr val="bg2"/>
                </a:solidFill>
              </a:rPr>
              <a:t>criterios</a:t>
            </a:r>
            <a:r>
              <a:rPr lang="en-US" sz="900" b="1">
                <a:solidFill>
                  <a:schemeClr val="bg2"/>
                </a:solidFill>
              </a:rPr>
              <a:t> de </a:t>
            </a:r>
            <a:r>
              <a:rPr lang="en-US" sz="900" b="1" err="1">
                <a:solidFill>
                  <a:schemeClr val="bg2"/>
                </a:solidFill>
              </a:rPr>
              <a:t>rendimiento</a:t>
            </a:r>
            <a:r>
              <a:rPr lang="en-US" sz="900" b="1">
                <a:solidFill>
                  <a:schemeClr val="bg2"/>
                </a:solidFill>
              </a:rPr>
              <a:t> </a:t>
            </a:r>
            <a:r>
              <a:rPr lang="en-US" sz="900" b="1" err="1">
                <a:solidFill>
                  <a:schemeClr val="bg2"/>
                </a:solidFill>
              </a:rPr>
              <a:t>claramente</a:t>
            </a:r>
            <a:r>
              <a:rPr lang="en-US" sz="900" b="1">
                <a:solidFill>
                  <a:schemeClr val="bg2"/>
                </a:solidFill>
              </a:rPr>
              <a:t> </a:t>
            </a:r>
            <a:r>
              <a:rPr lang="en-US" sz="900" b="1" err="1">
                <a:solidFill>
                  <a:schemeClr val="bg2"/>
                </a:solidFill>
              </a:rPr>
              <a:t>definidos</a:t>
            </a:r>
            <a:r>
              <a:rPr lang="en-US" sz="900" b="1">
                <a:solidFill>
                  <a:schemeClr val="bg2"/>
                </a:solidFill>
              </a:rPr>
              <a:t> </a:t>
            </a:r>
          </a:p>
          <a:p>
            <a:pPr marL="171450" lvl="2" indent="-171450">
              <a:buChar char="•"/>
            </a:pPr>
            <a:r>
              <a:rPr lang="en-US" sz="900" b="1" err="1">
                <a:solidFill>
                  <a:schemeClr val="bg2"/>
                </a:solidFill>
              </a:rPr>
              <a:t>los</a:t>
            </a:r>
            <a:r>
              <a:rPr lang="en-US" sz="900" b="1">
                <a:solidFill>
                  <a:schemeClr val="bg2"/>
                </a:solidFill>
              </a:rPr>
              <a:t> </a:t>
            </a:r>
            <a:r>
              <a:rPr lang="en-US" sz="900" b="1" err="1">
                <a:solidFill>
                  <a:schemeClr val="bg2"/>
                </a:solidFill>
              </a:rPr>
              <a:t>alumnos</a:t>
            </a:r>
            <a:r>
              <a:rPr lang="en-US" sz="900" b="1">
                <a:solidFill>
                  <a:schemeClr val="bg2"/>
                </a:solidFill>
              </a:rPr>
              <a:t> </a:t>
            </a:r>
            <a:r>
              <a:rPr lang="en-US" sz="900" b="1" err="1">
                <a:solidFill>
                  <a:schemeClr val="bg2"/>
                </a:solidFill>
              </a:rPr>
              <a:t>están</a:t>
            </a:r>
            <a:r>
              <a:rPr lang="en-US" sz="900" b="1">
                <a:solidFill>
                  <a:schemeClr val="bg2"/>
                </a:solidFill>
              </a:rPr>
              <a:t> </a:t>
            </a:r>
            <a:r>
              <a:rPr lang="en-US" sz="900" b="1" err="1">
                <a:solidFill>
                  <a:schemeClr val="bg2"/>
                </a:solidFill>
              </a:rPr>
              <a:t>informados</a:t>
            </a:r>
            <a:r>
              <a:rPr lang="en-US" sz="900" b="1">
                <a:solidFill>
                  <a:schemeClr val="bg2"/>
                </a:solidFill>
              </a:rPr>
              <a:t> </a:t>
            </a:r>
          </a:p>
          <a:p>
            <a:pPr marL="171450" lvl="2" indent="-171450">
              <a:buChar char="•"/>
            </a:pPr>
            <a:r>
              <a:rPr lang="en-US" sz="900" b="1">
                <a:solidFill>
                  <a:schemeClr val="bg2"/>
                </a:solidFill>
              </a:rPr>
              <a:t>se </a:t>
            </a:r>
            <a:r>
              <a:rPr lang="en-US" sz="900" b="1" err="1">
                <a:solidFill>
                  <a:schemeClr val="bg2"/>
                </a:solidFill>
              </a:rPr>
              <a:t>enfoca</a:t>
            </a:r>
            <a:r>
              <a:rPr lang="en-US" sz="900" b="1">
                <a:solidFill>
                  <a:schemeClr val="bg2"/>
                </a:solidFill>
              </a:rPr>
              <a:t> </a:t>
            </a:r>
            <a:r>
              <a:rPr lang="en-US" sz="900" b="1" err="1">
                <a:solidFill>
                  <a:schemeClr val="bg2"/>
                </a:solidFill>
              </a:rPr>
              <a:t>en</a:t>
            </a:r>
            <a:r>
              <a:rPr lang="en-US" sz="900" b="1">
                <a:solidFill>
                  <a:schemeClr val="bg2"/>
                </a:solidFill>
              </a:rPr>
              <a:t> </a:t>
            </a:r>
            <a:r>
              <a:rPr lang="en-US" sz="900" b="1" err="1">
                <a:solidFill>
                  <a:schemeClr val="bg2"/>
                </a:solidFill>
              </a:rPr>
              <a:t>el</a:t>
            </a:r>
            <a:r>
              <a:rPr lang="en-US" sz="900" b="1">
                <a:solidFill>
                  <a:schemeClr val="bg2"/>
                </a:solidFill>
              </a:rPr>
              <a:t> </a:t>
            </a:r>
            <a:r>
              <a:rPr lang="en-US" sz="900" b="1" err="1">
                <a:solidFill>
                  <a:schemeClr val="bg2"/>
                </a:solidFill>
              </a:rPr>
              <a:t>aprendizaje</a:t>
            </a:r>
            <a:r>
              <a:rPr lang="en-US" sz="900" b="1">
                <a:solidFill>
                  <a:schemeClr val="bg2"/>
                </a:solidFill>
              </a:rPr>
              <a:t> de </a:t>
            </a:r>
            <a:r>
              <a:rPr lang="en-US" sz="900" b="1" err="1">
                <a:solidFill>
                  <a:schemeClr val="bg2"/>
                </a:solidFill>
              </a:rPr>
              <a:t>los</a:t>
            </a:r>
            <a:r>
              <a:rPr lang="en-US" sz="900" b="1">
                <a:solidFill>
                  <a:schemeClr val="bg2"/>
                </a:solidFill>
              </a:rPr>
              <a:t> </a:t>
            </a:r>
            <a:r>
              <a:rPr lang="en-US" sz="900" b="1" err="1">
                <a:solidFill>
                  <a:schemeClr val="bg2"/>
                </a:solidFill>
              </a:rPr>
              <a:t>alumnos</a:t>
            </a:r>
            <a:endParaRPr lang="en-US" sz="900" b="1">
              <a:solidFill>
                <a:schemeClr val="bg2"/>
              </a:solidFill>
            </a:endParaRPr>
          </a:p>
          <a:p>
            <a:pPr marL="171450" lvl="2" indent="-171450">
              <a:buChar char="•"/>
            </a:pPr>
            <a:r>
              <a:rPr lang="en-US" sz="900" b="1">
                <a:solidFill>
                  <a:schemeClr val="bg2"/>
                </a:solidFill>
              </a:rPr>
              <a:t>continuo y </a:t>
            </a:r>
            <a:r>
              <a:rPr lang="en-US" sz="900" b="1" err="1">
                <a:solidFill>
                  <a:schemeClr val="bg2"/>
                </a:solidFill>
              </a:rPr>
              <a:t>constante</a:t>
            </a:r>
            <a:endParaRPr lang="en-US" sz="900" b="1">
              <a:solidFill>
                <a:schemeClr val="bg2"/>
              </a:solidFill>
            </a:endParaRPr>
          </a:p>
          <a:p>
            <a:pPr marL="171450" lvl="2" indent="-171450">
              <a:buChar char="•"/>
            </a:pPr>
            <a:r>
              <a:rPr lang="en-US" sz="900" b="1" err="1">
                <a:solidFill>
                  <a:schemeClr val="bg2"/>
                </a:solidFill>
              </a:rPr>
              <a:t>significativo</a:t>
            </a:r>
          </a:p>
          <a:p>
            <a:pPr marL="171450" lvl="2" indent="-171450">
              <a:buChar char="•"/>
            </a:pPr>
            <a:r>
              <a:rPr lang="en-US" sz="900" b="1" err="1">
                <a:solidFill>
                  <a:schemeClr val="bg2"/>
                </a:solidFill>
              </a:rPr>
              <a:t>variedad</a:t>
            </a:r>
          </a:p>
          <a:p>
            <a:pPr marL="171450" lvl="2" indent="-171450">
              <a:buChar char="•"/>
            </a:pPr>
            <a:r>
              <a:rPr lang="en-US" sz="900" b="1" err="1">
                <a:solidFill>
                  <a:schemeClr val="bg2"/>
                </a:solidFill>
              </a:rPr>
              <a:t>involucra</a:t>
            </a:r>
            <a:r>
              <a:rPr lang="en-US" sz="900" b="1">
                <a:solidFill>
                  <a:schemeClr val="bg2"/>
                </a:solidFill>
              </a:rPr>
              <a:t> a </a:t>
            </a:r>
            <a:r>
              <a:rPr lang="en-US" sz="900" b="1" err="1">
                <a:solidFill>
                  <a:schemeClr val="bg2"/>
                </a:solidFill>
              </a:rPr>
              <a:t>los</a:t>
            </a:r>
            <a:r>
              <a:rPr lang="en-US" sz="900" b="1">
                <a:solidFill>
                  <a:schemeClr val="bg2"/>
                </a:solidFill>
              </a:rPr>
              <a:t> </a:t>
            </a:r>
            <a:r>
              <a:rPr lang="en-US" sz="900" b="1" err="1">
                <a:solidFill>
                  <a:schemeClr val="bg2"/>
                </a:solidFill>
              </a:rPr>
              <a:t>alumnos</a:t>
            </a:r>
            <a:endParaRPr lang="en-US" sz="900" b="1">
              <a:solidFill>
                <a:schemeClr val="bg2"/>
              </a:solidFill>
            </a:endParaRPr>
          </a:p>
          <a:p>
            <a:pPr marL="171450" lvl="2" indent="-171450">
              <a:buChar char="•"/>
            </a:pPr>
            <a:endParaRPr lang="en-US" sz="900" b="1">
              <a:solidFill>
                <a:schemeClr val="bg2"/>
              </a:solidFill>
            </a:endParaRPr>
          </a:p>
          <a:p>
            <a:pPr marL="171450" lvl="2" indent="-171450">
              <a:buChar char="•"/>
            </a:pPr>
            <a:endParaRPr lang="en-US" sz="900" b="1">
              <a:solidFill>
                <a:schemeClr val="bg2"/>
              </a:solidFill>
            </a:endParaRPr>
          </a:p>
          <a:p>
            <a:pPr lvl="2"/>
            <a:endParaRPr lang="en-US" sz="9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409cc971d_1_5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algn="ctr"/>
            <a:r>
              <a:rPr lang="en-US" err="1"/>
              <a:t>Protecciones</a:t>
            </a:r>
            <a:r>
              <a:rPr lang="en-US"/>
              <a:t> bajo IDEA </a:t>
            </a:r>
            <a:br>
              <a:rPr lang="en-US"/>
            </a:br>
            <a:r>
              <a:rPr lang="en-US"/>
              <a:t>(Ley de </a:t>
            </a:r>
            <a:r>
              <a:rPr lang="en-US" err="1"/>
              <a:t>Educación</a:t>
            </a:r>
            <a:r>
              <a:rPr lang="en-US"/>
              <a:t> para Personas con </a:t>
            </a:r>
            <a:r>
              <a:rPr lang="en-US" err="1"/>
              <a:t>Discapacidades</a:t>
            </a:r>
            <a:r>
              <a:rPr lang="en-US"/>
              <a:t>)</a:t>
            </a:r>
          </a:p>
        </p:txBody>
      </p:sp>
      <p:sp>
        <p:nvSpPr>
          <p:cNvPr id="236" name="Google Shape;236;g15409cc971d_1_51"/>
          <p:cNvSpPr txBox="1">
            <a:spLocks noGrp="1"/>
          </p:cNvSpPr>
          <p:nvPr>
            <p:ph type="body" idx="2"/>
          </p:nvPr>
        </p:nvSpPr>
        <p:spPr>
          <a:xfrm>
            <a:off x="1104900" y="1606050"/>
            <a:ext cx="9264300" cy="515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600" rIns="0" bIns="0" anchor="t" anchorCtr="0">
            <a:spAutoFit/>
          </a:bodyPr>
          <a:lstStyle/>
          <a:p>
            <a:pPr marL="0" indent="0">
              <a:buNone/>
            </a:pPr>
            <a:r>
              <a:rPr lang="en-US" sz="1700" b="1">
                <a:solidFill>
                  <a:srgbClr val="0000FF"/>
                </a:solidFill>
              </a:rPr>
              <a:t>DEBIDO PROCESO</a:t>
            </a:r>
            <a:r>
              <a:rPr lang="en-US" sz="1700">
                <a:solidFill>
                  <a:srgbClr val="0000FF"/>
                </a:solidFill>
              </a:rPr>
              <a:t> - El </a:t>
            </a:r>
            <a:r>
              <a:rPr lang="en-US" sz="1700" err="1">
                <a:solidFill>
                  <a:srgbClr val="0000FF"/>
                </a:solidFill>
              </a:rPr>
              <a:t>debido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 err="1">
                <a:solidFill>
                  <a:srgbClr val="0000FF"/>
                </a:solidFill>
              </a:rPr>
              <a:t>proceso</a:t>
            </a:r>
            <a:r>
              <a:rPr lang="en-US" sz="1700">
                <a:solidFill>
                  <a:srgbClr val="0000FF"/>
                </a:solidFill>
              </a:rPr>
              <a:t> se describe </a:t>
            </a:r>
            <a:r>
              <a:rPr lang="en-US" sz="1700" err="1">
                <a:solidFill>
                  <a:srgbClr val="0000FF"/>
                </a:solidFill>
              </a:rPr>
              <a:t>en</a:t>
            </a:r>
            <a:r>
              <a:rPr lang="en-US" sz="1700">
                <a:solidFill>
                  <a:srgbClr val="0000FF"/>
                </a:solidFill>
              </a:rPr>
              <a:t> las </a:t>
            </a:r>
            <a:r>
              <a:rPr lang="en-US" sz="1700" err="1">
                <a:solidFill>
                  <a:srgbClr val="0000FF"/>
                </a:solidFill>
              </a:rPr>
              <a:t>garantías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 err="1">
                <a:solidFill>
                  <a:srgbClr val="0000FF"/>
                </a:solidFill>
              </a:rPr>
              <a:t>procesales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 err="1">
                <a:solidFill>
                  <a:srgbClr val="0000FF"/>
                </a:solidFill>
              </a:rPr>
              <a:t>legales</a:t>
            </a:r>
            <a:r>
              <a:rPr lang="en-US" sz="1700">
                <a:solidFill>
                  <a:srgbClr val="0000FF"/>
                </a:solidFill>
              </a:rPr>
              <a:t>. </a:t>
            </a:r>
            <a:r>
              <a:rPr lang="en-US" sz="1700" err="1">
                <a:solidFill>
                  <a:srgbClr val="0000FF"/>
                </a:solidFill>
              </a:rPr>
              <a:t>Están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 err="1">
                <a:solidFill>
                  <a:srgbClr val="0000FF"/>
                </a:solidFill>
              </a:rPr>
              <a:t>diseñadas</a:t>
            </a:r>
            <a:r>
              <a:rPr lang="en-US" sz="1700">
                <a:solidFill>
                  <a:srgbClr val="0000FF"/>
                </a:solidFill>
              </a:rPr>
              <a:t> para </a:t>
            </a:r>
            <a:r>
              <a:rPr lang="en-US" sz="1700" err="1">
                <a:solidFill>
                  <a:srgbClr val="0000FF"/>
                </a:solidFill>
              </a:rPr>
              <a:t>garantizar</a:t>
            </a:r>
            <a:r>
              <a:rPr lang="en-US" sz="1700">
                <a:solidFill>
                  <a:srgbClr val="0000FF"/>
                </a:solidFill>
              </a:rPr>
              <a:t> que </a:t>
            </a:r>
            <a:r>
              <a:rPr lang="en-US" sz="1700" err="1">
                <a:solidFill>
                  <a:srgbClr val="0000FF"/>
                </a:solidFill>
              </a:rPr>
              <a:t>los</a:t>
            </a:r>
            <a:r>
              <a:rPr lang="en-US" sz="1700">
                <a:solidFill>
                  <a:srgbClr val="0000FF"/>
                </a:solidFill>
              </a:rPr>
              <a:t> padres de </a:t>
            </a:r>
            <a:r>
              <a:rPr lang="en-US" sz="1700" err="1">
                <a:solidFill>
                  <a:srgbClr val="0000FF"/>
                </a:solidFill>
              </a:rPr>
              <a:t>familia</a:t>
            </a:r>
            <a:r>
              <a:rPr lang="en-US" sz="1700">
                <a:solidFill>
                  <a:srgbClr val="0000FF"/>
                </a:solidFill>
              </a:rPr>
              <a:t> den </a:t>
            </a:r>
            <a:r>
              <a:rPr lang="en-US" sz="1700" err="1">
                <a:solidFill>
                  <a:srgbClr val="0000FF"/>
                </a:solidFill>
              </a:rPr>
              <a:t>su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 err="1">
                <a:solidFill>
                  <a:srgbClr val="0000FF"/>
                </a:solidFill>
              </a:rPr>
              <a:t>consentimiento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 err="1">
                <a:solidFill>
                  <a:srgbClr val="0000FF"/>
                </a:solidFill>
              </a:rPr>
              <a:t>informado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 err="1">
                <a:solidFill>
                  <a:srgbClr val="0000FF"/>
                </a:solidFill>
              </a:rPr>
              <a:t>en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 err="1">
                <a:solidFill>
                  <a:srgbClr val="0000FF"/>
                </a:solidFill>
              </a:rPr>
              <a:t>relación</a:t>
            </a:r>
            <a:r>
              <a:rPr lang="en-US" sz="1700">
                <a:solidFill>
                  <a:srgbClr val="0000FF"/>
                </a:solidFill>
              </a:rPr>
              <a:t> con </a:t>
            </a:r>
            <a:r>
              <a:rPr lang="en-US" sz="1700" err="1">
                <a:solidFill>
                  <a:srgbClr val="0000FF"/>
                </a:solidFill>
              </a:rPr>
              <a:t>los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 err="1">
                <a:solidFill>
                  <a:srgbClr val="0000FF"/>
                </a:solidFill>
              </a:rPr>
              <a:t>programas</a:t>
            </a:r>
            <a:r>
              <a:rPr lang="en-US" sz="1700">
                <a:solidFill>
                  <a:srgbClr val="0000FF"/>
                </a:solidFill>
              </a:rPr>
              <a:t> de </a:t>
            </a:r>
            <a:r>
              <a:rPr lang="en-US" sz="1700" err="1">
                <a:solidFill>
                  <a:srgbClr val="0000FF"/>
                </a:solidFill>
              </a:rPr>
              <a:t>educación</a:t>
            </a:r>
            <a:r>
              <a:rPr lang="en-US" sz="1700">
                <a:solidFill>
                  <a:srgbClr val="0000FF"/>
                </a:solidFill>
              </a:rPr>
              <a:t> especial </a:t>
            </a:r>
            <a:r>
              <a:rPr lang="en-US" sz="1700" err="1">
                <a:solidFill>
                  <a:srgbClr val="0000FF"/>
                </a:solidFill>
              </a:rPr>
              <a:t>ofrecidos</a:t>
            </a:r>
            <a:r>
              <a:rPr lang="en-US" sz="1700">
                <a:solidFill>
                  <a:srgbClr val="0000FF"/>
                </a:solidFill>
              </a:rPr>
              <a:t>. </a:t>
            </a:r>
            <a:r>
              <a:rPr lang="en-US" sz="1700" err="1">
                <a:solidFill>
                  <a:srgbClr val="0000FF"/>
                </a:solidFill>
              </a:rPr>
              <a:t>Además</a:t>
            </a:r>
            <a:r>
              <a:rPr lang="en-US" sz="1700">
                <a:solidFill>
                  <a:srgbClr val="0000FF"/>
                </a:solidFill>
              </a:rPr>
              <a:t>, </a:t>
            </a:r>
            <a:r>
              <a:rPr lang="en-US" sz="1700" err="1">
                <a:solidFill>
                  <a:srgbClr val="0000FF"/>
                </a:solidFill>
              </a:rPr>
              <a:t>el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 err="1">
                <a:solidFill>
                  <a:srgbClr val="0000FF"/>
                </a:solidFill>
              </a:rPr>
              <a:t>debido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 err="1">
                <a:solidFill>
                  <a:srgbClr val="0000FF"/>
                </a:solidFill>
              </a:rPr>
              <a:t>proceso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 err="1">
                <a:solidFill>
                  <a:srgbClr val="0000FF"/>
                </a:solidFill>
              </a:rPr>
              <a:t>proporciona</a:t>
            </a:r>
            <a:r>
              <a:rPr lang="en-US" sz="1700">
                <a:solidFill>
                  <a:srgbClr val="0000FF"/>
                </a:solidFill>
              </a:rPr>
              <a:t> un </a:t>
            </a:r>
            <a:r>
              <a:rPr lang="en-US" sz="1700" err="1">
                <a:solidFill>
                  <a:srgbClr val="0000FF"/>
                </a:solidFill>
              </a:rPr>
              <a:t>mecanismo</a:t>
            </a:r>
            <a:r>
              <a:rPr lang="en-US" sz="1700">
                <a:solidFill>
                  <a:srgbClr val="0000FF"/>
                </a:solidFill>
              </a:rPr>
              <a:t> para la </a:t>
            </a:r>
            <a:r>
              <a:rPr lang="en-US" sz="1700" err="1">
                <a:solidFill>
                  <a:srgbClr val="0000FF"/>
                </a:solidFill>
              </a:rPr>
              <a:t>resolución</a:t>
            </a:r>
            <a:r>
              <a:rPr lang="en-US" sz="1700">
                <a:solidFill>
                  <a:srgbClr val="0000FF"/>
                </a:solidFill>
              </a:rPr>
              <a:t> de </a:t>
            </a:r>
            <a:r>
              <a:rPr lang="en-US" sz="1700" err="1">
                <a:solidFill>
                  <a:srgbClr val="0000FF"/>
                </a:solidFill>
              </a:rPr>
              <a:t>desacuerdos</a:t>
            </a:r>
            <a:endParaRPr lang="en-US" err="1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700" b="1" err="1">
                <a:solidFill>
                  <a:srgbClr val="0000FF"/>
                </a:solidFill>
                <a:highlight>
                  <a:srgbClr val="FFFFFF"/>
                </a:highlight>
              </a:rPr>
              <a:t>Programa</a:t>
            </a:r>
            <a:r>
              <a:rPr lang="en-US" sz="1700" b="1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-US" sz="1700" b="1" err="1">
                <a:solidFill>
                  <a:srgbClr val="0000FF"/>
                </a:solidFill>
                <a:highlight>
                  <a:srgbClr val="FFFFFF"/>
                </a:highlight>
              </a:rPr>
              <a:t>Educativo</a:t>
            </a:r>
            <a:r>
              <a:rPr lang="en-US" sz="1700" b="1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-US" sz="1700" b="1" err="1">
                <a:solidFill>
                  <a:srgbClr val="0000FF"/>
                </a:solidFill>
                <a:highlight>
                  <a:srgbClr val="FFFFFF"/>
                </a:highlight>
              </a:rPr>
              <a:t>Individualizado</a:t>
            </a:r>
            <a:r>
              <a:rPr lang="en-US" sz="1700" b="1">
                <a:solidFill>
                  <a:srgbClr val="0000FF"/>
                </a:solidFill>
                <a:highlight>
                  <a:srgbClr val="FFFFFF"/>
                </a:highlight>
              </a:rPr>
              <a:t> (IEP)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-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También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se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conoce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como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IEP. Se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trata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de un plan o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programa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desarrollado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para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garantizar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que un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niño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con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una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discapacidad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identificada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que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asiste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a un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centro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educativo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de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primaria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o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secundaria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reciba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instrucción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especializada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y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servicios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-US" sz="1700" err="1">
                <a:solidFill>
                  <a:srgbClr val="0000FF"/>
                </a:solidFill>
                <a:highlight>
                  <a:srgbClr val="FFFFFF"/>
                </a:highlight>
              </a:rPr>
              <a:t>relacionados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2"/>
                </a:solidFill>
              </a:rPr>
              <a:t>Pg. 7-8, Eng-Parent Guide</a:t>
            </a:r>
            <a:endParaRPr sz="1400">
              <a:solidFill>
                <a:schemeClr val="dk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solidFill>
                  <a:schemeClr val="dk2"/>
                </a:solidFill>
              </a:rPr>
              <a:t>Pg. 6, Esp-</a:t>
            </a:r>
            <a:r>
              <a:rPr lang="en-US" sz="1400" err="1">
                <a:solidFill>
                  <a:schemeClr val="dk2"/>
                </a:solidFill>
              </a:rPr>
              <a:t>Guía</a:t>
            </a:r>
            <a:r>
              <a:rPr lang="en-US" sz="1400">
                <a:solidFill>
                  <a:schemeClr val="dk2"/>
                </a:solidFill>
              </a:rPr>
              <a:t> para Padres 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37" name="Google Shape;237;g15409cc971d_1_51"/>
          <p:cNvSpPr txBox="1">
            <a:spLocks noGrp="1"/>
          </p:cNvSpPr>
          <p:nvPr>
            <p:ph type="dt" idx="10"/>
          </p:nvPr>
        </p:nvSpPr>
        <p:spPr>
          <a:xfrm>
            <a:off x="10170802" y="6416675"/>
            <a:ext cx="182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  <p:pic>
        <p:nvPicPr>
          <p:cNvPr id="238" name="Google Shape;238;g15409cc971d_1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025" y="4237446"/>
            <a:ext cx="2276475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2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5409cc971d_1_3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</p:spPr>
        <p:txBody>
          <a:bodyPr spcFirstLastPara="1" wrap="square" lIns="0" tIns="45700" rIns="0" bIns="45700" anchor="b" anchorCtr="0">
            <a:normAutofit/>
          </a:bodyPr>
          <a:lstStyle/>
          <a:p>
            <a:pPr algn="ctr"/>
            <a:r>
              <a:rPr lang="en-US" err="1"/>
              <a:t>Parte</a:t>
            </a:r>
            <a:r>
              <a:rPr lang="en-US"/>
              <a:t> C de IDEA </a:t>
            </a:r>
            <a:br>
              <a:rPr lang="en-US"/>
            </a:br>
            <a:r>
              <a:rPr lang="en-US"/>
              <a:t>(Ley de </a:t>
            </a:r>
            <a:r>
              <a:rPr lang="en-US" err="1"/>
              <a:t>Educación</a:t>
            </a:r>
            <a:r>
              <a:rPr lang="en-US"/>
              <a:t> para Personas con </a:t>
            </a:r>
            <a:r>
              <a:rPr lang="en-US" err="1"/>
              <a:t>Discapacidades</a:t>
            </a:r>
            <a:r>
              <a:rPr lang="en-US"/>
              <a:t>)</a:t>
            </a:r>
          </a:p>
        </p:txBody>
      </p:sp>
      <p:sp>
        <p:nvSpPr>
          <p:cNvPr id="245" name="Google Shape;245;g15409cc971d_1_37"/>
          <p:cNvSpPr txBox="1">
            <a:spLocks noGrp="1"/>
          </p:cNvSpPr>
          <p:nvPr>
            <p:ph type="body" idx="2"/>
          </p:nvPr>
        </p:nvSpPr>
        <p:spPr>
          <a:xfrm>
            <a:off x="2357775" y="1702950"/>
            <a:ext cx="8165700" cy="41775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buNone/>
            </a:pPr>
            <a:r>
              <a:rPr lang="en-US" sz="2200"/>
              <a:t>       </a:t>
            </a:r>
            <a:r>
              <a:rPr lang="en-US" sz="2200" err="1"/>
              <a:t>Sección</a:t>
            </a:r>
            <a:r>
              <a:rPr lang="en-US" sz="2200"/>
              <a:t> 504 de la Ley de </a:t>
            </a:r>
            <a:r>
              <a:rPr lang="en-US" sz="2200" err="1"/>
              <a:t>Rehabilitación</a:t>
            </a:r>
            <a:endParaRPr lang="en-US" err="1"/>
          </a:p>
          <a:p>
            <a:pPr marL="914400" indent="-323850">
              <a:buSzPts val="1500"/>
            </a:pPr>
            <a:r>
              <a:rPr lang="en-US" sz="1500"/>
              <a:t>La </a:t>
            </a:r>
            <a:r>
              <a:rPr lang="en-US" sz="1500" err="1"/>
              <a:t>sección</a:t>
            </a:r>
            <a:r>
              <a:rPr lang="en-US" sz="1500"/>
              <a:t> 504 </a:t>
            </a:r>
            <a:r>
              <a:rPr lang="en-US" sz="1500" err="1"/>
              <a:t>garantiza</a:t>
            </a:r>
            <a:r>
              <a:rPr lang="en-US" sz="1500"/>
              <a:t> que las personas con </a:t>
            </a:r>
            <a:r>
              <a:rPr lang="en-US" sz="1500" err="1"/>
              <a:t>discapacidad</a:t>
            </a:r>
            <a:r>
              <a:rPr lang="en-US" sz="1500"/>
              <a:t> no </a:t>
            </a:r>
            <a:r>
              <a:rPr lang="en-US" sz="1500" err="1"/>
              <a:t>pueden</a:t>
            </a:r>
            <a:r>
              <a:rPr lang="en-US" sz="1500"/>
              <a:t> ser </a:t>
            </a:r>
            <a:r>
              <a:rPr lang="en-US" sz="1500" err="1"/>
              <a:t>discriminadas</a:t>
            </a:r>
            <a:r>
              <a:rPr lang="en-US" sz="1500"/>
              <a:t> </a:t>
            </a:r>
            <a:r>
              <a:rPr lang="en-US" sz="1500" err="1"/>
              <a:t>por</a:t>
            </a:r>
            <a:r>
              <a:rPr lang="en-US" sz="1500"/>
              <a:t> </a:t>
            </a:r>
            <a:r>
              <a:rPr lang="en-US" sz="1500" err="1"/>
              <a:t>su</a:t>
            </a:r>
            <a:r>
              <a:rPr lang="en-US" sz="1500"/>
              <a:t> </a:t>
            </a:r>
            <a:r>
              <a:rPr lang="en-US" sz="1500" err="1"/>
              <a:t>discapacidad</a:t>
            </a:r>
            <a:r>
              <a:rPr lang="en-US" sz="1500"/>
              <a:t>. </a:t>
            </a:r>
            <a:r>
              <a:rPr lang="en-US" sz="1500" err="1"/>
              <a:t>Mientras</a:t>
            </a:r>
            <a:r>
              <a:rPr lang="en-US" sz="1500"/>
              <a:t> que IDEA protege a </a:t>
            </a:r>
            <a:r>
              <a:rPr lang="en-US" sz="1500" err="1"/>
              <a:t>los</a:t>
            </a:r>
            <a:r>
              <a:rPr lang="en-US" sz="1500"/>
              <a:t> </a:t>
            </a:r>
            <a:r>
              <a:rPr lang="en-US" sz="1500" err="1"/>
              <a:t>niños</a:t>
            </a:r>
            <a:r>
              <a:rPr lang="en-US" sz="1500"/>
              <a:t> </a:t>
            </a:r>
            <a:r>
              <a:rPr lang="en-US" sz="1500" err="1"/>
              <a:t>en</a:t>
            </a:r>
            <a:r>
              <a:rPr lang="en-US" sz="1500"/>
              <a:t> </a:t>
            </a:r>
            <a:r>
              <a:rPr lang="en-US" sz="1500" err="1"/>
              <a:t>el</a:t>
            </a:r>
            <a:r>
              <a:rPr lang="en-US" sz="1500"/>
              <a:t> </a:t>
            </a:r>
            <a:r>
              <a:rPr lang="en-US" sz="1500" err="1"/>
              <a:t>área</a:t>
            </a:r>
            <a:r>
              <a:rPr lang="en-US" sz="1500"/>
              <a:t> de la </a:t>
            </a:r>
            <a:r>
              <a:rPr lang="en-US" sz="1500" err="1"/>
              <a:t>educación</a:t>
            </a:r>
            <a:r>
              <a:rPr lang="en-US" sz="1500"/>
              <a:t>.</a:t>
            </a:r>
            <a:endParaRPr sz="1500"/>
          </a:p>
          <a:p>
            <a:pPr marL="914400" indent="-323850">
              <a:spcBef>
                <a:spcPts val="0"/>
              </a:spcBef>
              <a:buSzPts val="1500"/>
            </a:pPr>
            <a:r>
              <a:rPr lang="en-US" sz="1500"/>
              <a:t>La </a:t>
            </a:r>
            <a:r>
              <a:rPr lang="en-US" sz="1500" err="1"/>
              <a:t>sección</a:t>
            </a:r>
            <a:r>
              <a:rPr lang="en-US" sz="1500"/>
              <a:t> 504 protege a </a:t>
            </a:r>
            <a:r>
              <a:rPr lang="en-US" sz="1500" err="1"/>
              <a:t>los</a:t>
            </a:r>
            <a:r>
              <a:rPr lang="en-US" sz="1500"/>
              <a:t> </a:t>
            </a:r>
            <a:r>
              <a:rPr lang="en-US" sz="1500" err="1"/>
              <a:t>discapacitados</a:t>
            </a:r>
            <a:r>
              <a:rPr lang="en-US" sz="1500"/>
              <a:t> de </a:t>
            </a:r>
            <a:r>
              <a:rPr lang="en-US" sz="1500" err="1"/>
              <a:t>por</a:t>
            </a:r>
            <a:r>
              <a:rPr lang="en-US" sz="1500"/>
              <a:t> </a:t>
            </a:r>
            <a:r>
              <a:rPr lang="en-US" sz="1500" err="1"/>
              <a:t>vida</a:t>
            </a:r>
            <a:r>
              <a:rPr lang="en-US" sz="1500"/>
              <a:t> y </a:t>
            </a:r>
            <a:r>
              <a:rPr lang="en-US" sz="1500" err="1"/>
              <a:t>abarca</a:t>
            </a:r>
            <a:r>
              <a:rPr lang="en-US" sz="1500"/>
              <a:t> </a:t>
            </a:r>
            <a:r>
              <a:rPr lang="en-US" sz="1500" err="1"/>
              <a:t>el</a:t>
            </a:r>
            <a:r>
              <a:rPr lang="en-US" sz="1500"/>
              <a:t> derecho al </a:t>
            </a:r>
            <a:r>
              <a:rPr lang="en-US" sz="1500" err="1"/>
              <a:t>voto</a:t>
            </a:r>
            <a:r>
              <a:rPr lang="en-US" sz="1500"/>
              <a:t>, la </a:t>
            </a:r>
            <a:r>
              <a:rPr lang="en-US" sz="1500" err="1"/>
              <a:t>accesibilidad</a:t>
            </a:r>
            <a:r>
              <a:rPr lang="en-US" sz="1500"/>
              <a:t> y </a:t>
            </a:r>
            <a:r>
              <a:rPr lang="en-US" sz="1500" err="1"/>
              <a:t>el</a:t>
            </a:r>
            <a:r>
              <a:rPr lang="en-US" sz="1500"/>
              <a:t> </a:t>
            </a:r>
            <a:r>
              <a:rPr lang="en-US" sz="1500" err="1"/>
              <a:t>empleo</a:t>
            </a:r>
            <a:r>
              <a:rPr lang="en-US" sz="1500"/>
              <a:t>, </a:t>
            </a:r>
            <a:r>
              <a:rPr lang="en-US" sz="1500" err="1"/>
              <a:t>además</a:t>
            </a:r>
            <a:r>
              <a:rPr lang="en-US" sz="1500"/>
              <a:t> de la </a:t>
            </a:r>
            <a:r>
              <a:rPr lang="en-US" sz="1500" err="1"/>
              <a:t>educación</a:t>
            </a:r>
            <a:r>
              <a:rPr lang="en-US" sz="1500"/>
              <a:t>.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endParaRPr sz="1500"/>
          </a:p>
          <a:p>
            <a:pPr marL="0" indent="0">
              <a:buNone/>
            </a:pPr>
            <a:r>
              <a:rPr lang="en-US" sz="2300"/>
              <a:t>Ley de Americanos con </a:t>
            </a:r>
            <a:r>
              <a:rPr lang="en-US" sz="2300" err="1"/>
              <a:t>Discapacidades</a:t>
            </a:r>
            <a:r>
              <a:rPr lang="en-US" sz="2300"/>
              <a:t> (ADA, </a:t>
            </a:r>
            <a:r>
              <a:rPr lang="en-US" sz="2300" err="1"/>
              <a:t>por</a:t>
            </a:r>
            <a:r>
              <a:rPr lang="en-US" sz="2300"/>
              <a:t> sus </a:t>
            </a:r>
            <a:r>
              <a:rPr lang="en-US" sz="2300" err="1"/>
              <a:t>siglas</a:t>
            </a:r>
            <a:r>
              <a:rPr lang="en-US" sz="2300"/>
              <a:t> </a:t>
            </a:r>
            <a:r>
              <a:rPr lang="en-US" sz="2300" err="1"/>
              <a:t>en</a:t>
            </a:r>
            <a:r>
              <a:rPr lang="en-US" sz="2300"/>
              <a:t> </a:t>
            </a:r>
            <a:r>
              <a:rPr lang="en-US" sz="2300" err="1"/>
              <a:t>inglés</a:t>
            </a:r>
            <a:r>
              <a:rPr lang="en-US" sz="2300"/>
              <a:t>) de 1990</a:t>
            </a:r>
            <a:endParaRPr/>
          </a:p>
          <a:p>
            <a:pPr marL="914400" indent="-317500">
              <a:buSzPts val="1400"/>
            </a:pPr>
            <a:r>
              <a:rPr lang="en-US" sz="1400"/>
              <a:t>La ADA </a:t>
            </a:r>
            <a:r>
              <a:rPr lang="en-US" sz="1400" err="1"/>
              <a:t>garantiza</a:t>
            </a:r>
            <a:r>
              <a:rPr lang="en-US" sz="1400"/>
              <a:t> la </a:t>
            </a:r>
            <a:r>
              <a:rPr lang="en-US" sz="1400" err="1"/>
              <a:t>igualdad</a:t>
            </a:r>
            <a:r>
              <a:rPr lang="en-US" sz="1400"/>
              <a:t> de </a:t>
            </a:r>
            <a:r>
              <a:rPr lang="en-US" sz="1400" err="1"/>
              <a:t>oportunidades</a:t>
            </a:r>
            <a:r>
              <a:rPr lang="en-US" sz="1400"/>
              <a:t> para personas con </a:t>
            </a:r>
            <a:r>
              <a:rPr lang="en-US" sz="1400" err="1"/>
              <a:t>discapacidades</a:t>
            </a:r>
            <a:r>
              <a:rPr lang="en-US" sz="1400"/>
              <a:t> </a:t>
            </a:r>
            <a:r>
              <a:rPr lang="en-US" sz="1400" err="1"/>
              <a:t>en</a:t>
            </a:r>
            <a:r>
              <a:rPr lang="en-US" sz="1400"/>
              <a:t> </a:t>
            </a:r>
            <a:r>
              <a:rPr lang="en-US" sz="1400" err="1"/>
              <a:t>el</a:t>
            </a:r>
            <a:r>
              <a:rPr lang="en-US" sz="1400"/>
              <a:t> </a:t>
            </a:r>
            <a:r>
              <a:rPr lang="en-US" sz="1400" err="1"/>
              <a:t>empleo</a:t>
            </a:r>
            <a:r>
              <a:rPr lang="en-US" sz="1400"/>
              <a:t>, las </a:t>
            </a:r>
            <a:r>
              <a:rPr lang="en-US" sz="1400" err="1"/>
              <a:t>acomodaciones</a:t>
            </a:r>
            <a:r>
              <a:rPr lang="en-US" sz="1400"/>
              <a:t> </a:t>
            </a:r>
            <a:r>
              <a:rPr lang="en-US" sz="1400" err="1"/>
              <a:t>públicas</a:t>
            </a:r>
            <a:r>
              <a:rPr lang="en-US" sz="1400"/>
              <a:t>, </a:t>
            </a:r>
            <a:r>
              <a:rPr lang="en-US" sz="1400" err="1"/>
              <a:t>el</a:t>
            </a:r>
            <a:r>
              <a:rPr lang="en-US" sz="1400"/>
              <a:t> </a:t>
            </a:r>
            <a:r>
              <a:rPr lang="en-US" sz="1400" err="1"/>
              <a:t>transporte</a:t>
            </a:r>
            <a:r>
              <a:rPr lang="en-US" sz="1400"/>
              <a:t>, </a:t>
            </a:r>
            <a:r>
              <a:rPr lang="en-US" sz="1400" err="1"/>
              <a:t>los</a:t>
            </a:r>
            <a:r>
              <a:rPr lang="en-US" sz="1400"/>
              <a:t> </a:t>
            </a:r>
            <a:r>
              <a:rPr lang="en-US" sz="1400" err="1"/>
              <a:t>servicios</a:t>
            </a:r>
            <a:r>
              <a:rPr lang="en-US" sz="1400"/>
              <a:t> de la </a:t>
            </a:r>
            <a:r>
              <a:rPr lang="en-US" sz="1400" err="1"/>
              <a:t>administración</a:t>
            </a:r>
            <a:r>
              <a:rPr lang="en-US" sz="1400"/>
              <a:t> </a:t>
            </a:r>
            <a:r>
              <a:rPr lang="en-US" sz="1400" err="1"/>
              <a:t>estatal</a:t>
            </a:r>
            <a:r>
              <a:rPr lang="en-US" sz="1400"/>
              <a:t> y local, y las </a:t>
            </a:r>
            <a:r>
              <a:rPr lang="en-US" sz="1400" err="1"/>
              <a:t>telecomunicaciones</a:t>
            </a:r>
            <a:r>
              <a:rPr lang="en-US" sz="1400"/>
              <a:t>.</a:t>
            </a:r>
            <a:endParaRPr sz="1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46" name="Google Shape;246;g15409cc971d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38" y="2872525"/>
            <a:ext cx="1438275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535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Tool Kit Documents and </a:t>
            </a:r>
            <a:r>
              <a:rPr lang="en-US">
                <a:solidFill>
                  <a:srgbClr val="980000"/>
                </a:solidFill>
              </a:rPr>
              <a:t>Acronyms</a:t>
            </a:r>
            <a:r>
              <a:rPr lang="en-US"/>
              <a:t> to Know</a:t>
            </a:r>
            <a:endParaRPr/>
          </a:p>
        </p:txBody>
      </p:sp>
      <p:sp>
        <p:nvSpPr>
          <p:cNvPr id="252" name="Google Shape;252;p5"/>
          <p:cNvSpPr txBox="1">
            <a:spLocks noGrp="1"/>
          </p:cNvSpPr>
          <p:nvPr>
            <p:ph type="body" idx="3"/>
          </p:nvPr>
        </p:nvSpPr>
        <p:spPr>
          <a:xfrm>
            <a:off x="1660025" y="1344350"/>
            <a:ext cx="91698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Acronyms</a:t>
            </a:r>
            <a:endParaRPr/>
          </a:p>
        </p:txBody>
      </p:sp>
      <p:graphicFrame>
        <p:nvGraphicFramePr>
          <p:cNvPr id="253" name="Google Shape;253;p5"/>
          <p:cNvGraphicFramePr/>
          <p:nvPr>
            <p:extLst>
              <p:ext uri="{D42A27DB-BD31-4B8C-83A1-F6EECF244321}">
                <p14:modId xmlns:p14="http://schemas.microsoft.com/office/powerpoint/2010/main" val="1971406232"/>
              </p:ext>
            </p:extLst>
          </p:nvPr>
        </p:nvGraphicFramePr>
        <p:xfrm>
          <a:off x="1581843" y="1796746"/>
          <a:ext cx="9677400" cy="4845300"/>
        </p:xfrm>
        <a:graphic>
          <a:graphicData uri="http://schemas.openxmlformats.org/drawingml/2006/table">
            <a:tbl>
              <a:tblPr>
                <a:noFill/>
                <a:tableStyleId>{578F5664-2F66-4D21-B222-A9A48D1FEF2C}</a:tableStyleId>
              </a:tblPr>
              <a:tblGrid>
                <a:gridCol w="186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IDEA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Ley de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Educación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para Personas con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Discapacidades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(IDEA,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  <a:endParaRPr err="1"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FAPE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Educación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Pública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Gratuita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y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Apropiada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(FAPE,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  <a:endParaRPr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IEP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Programa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Educativo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Individualizado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(IEP,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  <a:endParaRPr sz="1400" b="1" i="0" u="none" strike="noStrike" cap="none" baseline="0" noProof="0" err="1">
                        <a:solidFill>
                          <a:srgbClr val="514843"/>
                        </a:solidFill>
                        <a:latin typeface="Euphemia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RS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err="1"/>
                        <a:t>Servicios</a:t>
                      </a:r>
                      <a:r>
                        <a:rPr lang="en-US" sz="1400" b="1" u="none" strike="noStrike" cap="none"/>
                        <a:t> </a:t>
                      </a:r>
                      <a:r>
                        <a:rPr lang="en-US" sz="1400" b="1" u="none" strike="noStrike" cap="none" err="1"/>
                        <a:t>Relacionados</a:t>
                      </a:r>
                      <a:r>
                        <a:rPr lang="en-US" sz="1400" b="1" u="none" strike="noStrike" cap="none"/>
                        <a:t> (RS, </a:t>
                      </a:r>
                      <a:r>
                        <a:rPr lang="en-US" sz="1400" b="1" u="none" strike="noStrike" cap="none" err="1"/>
                        <a:t>por</a:t>
                      </a:r>
                      <a:r>
                        <a:rPr lang="en-US" sz="1400" b="1" u="none" strike="noStrike" cap="none"/>
                        <a:t> sus </a:t>
                      </a:r>
                      <a:r>
                        <a:rPr lang="en-US" sz="1400" b="1" u="none" strike="noStrike" cap="none" err="1"/>
                        <a:t>siglas</a:t>
                      </a:r>
                      <a:r>
                        <a:rPr lang="en-US" sz="1400" b="1" u="none" strike="noStrike" cap="none"/>
                        <a:t> </a:t>
                      </a:r>
                      <a:r>
                        <a:rPr lang="en-US" sz="1400" b="1" u="none" strike="noStrike" cap="none" err="1"/>
                        <a:t>en</a:t>
                      </a:r>
                      <a:r>
                        <a:rPr lang="en-US" sz="1400" b="1" u="none" strike="noStrike" cap="none"/>
                        <a:t> </a:t>
                      </a:r>
                      <a:r>
                        <a:rPr lang="en-US" sz="1400" b="1" u="none" strike="noStrike" cap="none" err="1"/>
                        <a:t>inglés</a:t>
                      </a:r>
                      <a:r>
                        <a:rPr lang="en-US" sz="1400" b="1" u="none" strike="noStrike" cap="none"/>
                        <a:t>)</a:t>
                      </a:r>
                      <a:endParaRPr sz="1400" b="1" u="none" strike="noStrike" cap="none"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PLOP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Niveles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Actuales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de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Rendimiento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(PLOP,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sus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  <a:endParaRPr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BIP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Plan de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Intervención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de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Conducta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(BIP,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IEE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Evaluación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Educativa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Independiente (IEE,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  <a:endParaRPr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PWN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Notificación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previa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escrito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(PWN,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  <a:endParaRPr sz="1400" b="1" i="0" u="none" strike="noStrike" cap="none" baseline="0" noProof="0">
                        <a:solidFill>
                          <a:srgbClr val="514843"/>
                        </a:solidFill>
                        <a:latin typeface="Euphemia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ADR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Resolución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alternativa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de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conflictos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(ADR,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CDE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Departamento de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Educación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de California (CDE,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  <a:endParaRPr lang="en-US" i="0" baseline="0" noProof="0">
                        <a:solidFill>
                          <a:srgbClr val="514843"/>
                        </a:solidFill>
                        <a:latin typeface="Euphemia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LEA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Agencia Local de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Educación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(LEA,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SELPA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Plan de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Educación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Especial del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Área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Local (SELPA,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OAH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Oficina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de Audiencias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Administrativas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(OAH,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CFR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Código de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Regulaciones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Federales (CFR,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CEC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Consejo para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niños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excepcionales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(CEC,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USC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Código de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los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Estados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Unidos (USC,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SPED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Área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del Plan Local de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Educación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Especial (SPED,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sus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cap="non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cap="non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ADA</a:t>
                      </a:r>
                      <a:endParaRPr sz="1400" b="1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Ley para </a:t>
                      </a:r>
                      <a:r>
                        <a:rPr lang="en-US" sz="1400" b="1" i="0" u="none" strike="noStrik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los</a:t>
                      </a:r>
                      <a:r>
                        <a:rPr lang="en-US" sz="1400" b="1" i="0" u="none" strike="noStrik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americanos con </a:t>
                      </a:r>
                      <a:r>
                        <a:rPr lang="en-US" sz="1400" b="1" i="0" u="none" strike="noStrik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discapacidades</a:t>
                      </a:r>
                      <a:r>
                        <a:rPr lang="en-US" sz="1400" b="1" i="0" u="none" strike="noStrik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 (ADA, </a:t>
                      </a:r>
                      <a:r>
                        <a:rPr lang="en-US" sz="1400" b="1" i="0" u="none" strike="noStrik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por</a:t>
                      </a:r>
                      <a:r>
                        <a:rPr lang="en-US" sz="1400" b="1" i="0" u="none" strike="noStrik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sus </a:t>
                      </a:r>
                      <a:r>
                        <a:rPr lang="en-US" sz="1400" b="1" i="0" u="none" strike="noStrik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siglas</a:t>
                      </a:r>
                      <a:r>
                        <a:rPr lang="en-US" sz="1400" b="1" i="0" u="none" strike="noStrik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en</a:t>
                      </a:r>
                      <a:r>
                        <a:rPr lang="en-US" sz="1400" b="1" i="0" u="none" strike="noStrik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 </a:t>
                      </a:r>
                      <a:r>
                        <a:rPr lang="en-US" sz="1400" b="1" i="0" u="none" strike="noStrike" baseline="0" noProof="0" err="1">
                          <a:solidFill>
                            <a:srgbClr val="514843"/>
                          </a:solidFill>
                          <a:latin typeface="Euphemia"/>
                        </a:rPr>
                        <a:t>inglés</a:t>
                      </a:r>
                      <a:r>
                        <a:rPr lang="en-US" sz="1400" b="1" i="0" u="none" strike="noStrike" baseline="0" noProof="0">
                          <a:solidFill>
                            <a:srgbClr val="514843"/>
                          </a:solidFill>
                          <a:latin typeface="Euphemia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54" name="Google Shape;254;p5"/>
          <p:cNvSpPr txBox="1">
            <a:spLocks noGrp="1"/>
          </p:cNvSpPr>
          <p:nvPr>
            <p:ph type="dt" idx="10"/>
          </p:nvPr>
        </p:nvSpPr>
        <p:spPr>
          <a:xfrm>
            <a:off x="9978128" y="6390666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21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LA VIDA EN EL HOGAR </a:t>
            </a:r>
            <a:endParaRPr lang="en-US"/>
          </a:p>
        </p:txBody>
      </p:sp>
      <p:sp>
        <p:nvSpPr>
          <p:cNvPr id="260" name="Google Shape;260;p9"/>
          <p:cNvSpPr/>
          <p:nvPr/>
        </p:nvSpPr>
        <p:spPr>
          <a:xfrm>
            <a:off x="1001486" y="1519535"/>
            <a:ext cx="100840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0" marR="2508250"/>
            <a:r>
              <a:rPr lang="en-US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</a:t>
            </a:r>
            <a:r>
              <a:rPr lang="en-US" sz="2400" b="1" i="1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importante</a:t>
            </a:r>
            <a:r>
              <a:rPr lang="en-US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mantener</a:t>
            </a:r>
            <a:r>
              <a:rPr lang="en-US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400" b="1" i="1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archivo</a:t>
            </a:r>
            <a:r>
              <a:rPr lang="en-US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organizado</a:t>
            </a:r>
            <a:r>
              <a:rPr lang="en-US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casa de </a:t>
            </a:r>
            <a:r>
              <a:rPr lang="en-US" sz="2400" b="1" i="1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</a:t>
            </a:r>
            <a:r>
              <a:rPr lang="en-US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registros</a:t>
            </a:r>
            <a:r>
              <a:rPr lang="en-US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400" b="1" i="1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hijo</a:t>
            </a:r>
            <a:r>
              <a:rPr lang="en-US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>
              <a:solidFill>
                <a:schemeClr val="dk1"/>
              </a:solidFill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1603161" y="2832104"/>
            <a:ext cx="40167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u="sng" err="1">
                <a:solidFill>
                  <a:schemeClr val="dk1"/>
                </a:solidFill>
              </a:rPr>
              <a:t>Historial</a:t>
            </a:r>
            <a:r>
              <a:rPr lang="en-US" sz="2000" b="1" u="sng">
                <a:solidFill>
                  <a:schemeClr val="dk1"/>
                </a:solidFill>
              </a:rPr>
              <a:t> </a:t>
            </a:r>
            <a:r>
              <a:rPr lang="en-US" sz="2000" b="1" u="sng" err="1">
                <a:solidFill>
                  <a:schemeClr val="dk1"/>
                </a:solidFill>
              </a:rPr>
              <a:t>educativo</a:t>
            </a:r>
            <a:endParaRPr lang="en-US" sz="2000" b="1" u="sng">
              <a:solidFill>
                <a:schemeClr val="dk1"/>
              </a:solidFill>
            </a:endParaRPr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err="1">
                <a:solidFill>
                  <a:schemeClr val="dk1"/>
                </a:solidFill>
              </a:rPr>
              <a:t>Informes</a:t>
            </a:r>
            <a:r>
              <a:rPr lang="en-US" sz="2000">
                <a:solidFill>
                  <a:schemeClr val="dk1"/>
                </a:solidFill>
              </a:rPr>
              <a:t> </a:t>
            </a:r>
            <a:r>
              <a:rPr lang="en-US" sz="2000" err="1">
                <a:solidFill>
                  <a:schemeClr val="dk1"/>
                </a:solidFill>
              </a:rPr>
              <a:t>anuales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err="1">
                <a:solidFill>
                  <a:schemeClr val="dk1"/>
                </a:solidFill>
              </a:rPr>
              <a:t>Evaluaciones</a:t>
            </a:r>
            <a:endParaRPr err="1">
              <a:solidFill>
                <a:schemeClr val="dk1"/>
              </a:solidFill>
            </a:endParaRPr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err="1">
                <a:solidFill>
                  <a:schemeClr val="dk1"/>
                </a:solidFill>
              </a:rPr>
              <a:t>Copias</a:t>
            </a:r>
            <a:r>
              <a:rPr lang="en-US" sz="2000">
                <a:solidFill>
                  <a:schemeClr val="dk1"/>
                </a:solidFill>
              </a:rPr>
              <a:t> del IEP</a:t>
            </a:r>
            <a:endParaRPr>
              <a:solidFill>
                <a:schemeClr val="dk1"/>
              </a:solidFill>
            </a:endParaRPr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Lista de </a:t>
            </a:r>
            <a:r>
              <a:rPr lang="en-US" sz="2000" err="1">
                <a:solidFill>
                  <a:schemeClr val="dk1"/>
                </a:solidFill>
              </a:rPr>
              <a:t>contactos</a:t>
            </a:r>
            <a:endParaRPr lang="en-US" sz="2000">
              <a:solidFill>
                <a:schemeClr val="dk1"/>
              </a:solidFill>
            </a:endParaRPr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err="1">
                <a:solidFill>
                  <a:schemeClr val="dk1"/>
                </a:solidFill>
              </a:rPr>
              <a:t>Ejemplos</a:t>
            </a:r>
            <a:r>
              <a:rPr lang="en-US" sz="2000">
                <a:solidFill>
                  <a:schemeClr val="dk1"/>
                </a:solidFill>
              </a:rPr>
              <a:t> de </a:t>
            </a:r>
            <a:r>
              <a:rPr lang="en-US" sz="2000" err="1">
                <a:solidFill>
                  <a:schemeClr val="dk1"/>
                </a:solidFill>
              </a:rPr>
              <a:t>trabajo</a:t>
            </a:r>
            <a:endParaRPr lang="en-US" sz="20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6581625" y="2832093"/>
            <a:ext cx="37665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u="sng" err="1">
                <a:solidFill>
                  <a:schemeClr val="dk1"/>
                </a:solidFill>
              </a:rPr>
              <a:t>Historial</a:t>
            </a:r>
            <a:r>
              <a:rPr lang="en-US" sz="2000" b="1" u="sng">
                <a:solidFill>
                  <a:schemeClr val="dk1"/>
                </a:solidFill>
              </a:rPr>
              <a:t> </a:t>
            </a:r>
            <a:r>
              <a:rPr lang="en-US" sz="2000" b="1" u="sng" err="1">
                <a:solidFill>
                  <a:schemeClr val="dk1"/>
                </a:solidFill>
              </a:rPr>
              <a:t>médico</a:t>
            </a:r>
            <a:r>
              <a:rPr lang="en-US" sz="2000" b="1" u="sng">
                <a:solidFill>
                  <a:schemeClr val="dk1"/>
                </a:solidFill>
              </a:rPr>
              <a:t> </a:t>
            </a:r>
            <a:endParaRPr lang="en-US"/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err="1">
                <a:solidFill>
                  <a:schemeClr val="dk1"/>
                </a:solidFill>
              </a:rPr>
              <a:t>Historial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 err="1">
                <a:solidFill>
                  <a:schemeClr val="dk1"/>
                </a:solidFill>
              </a:rPr>
              <a:t>médico</a:t>
            </a:r>
            <a:r>
              <a:rPr lang="en-US" sz="2000">
                <a:solidFill>
                  <a:schemeClr val="dk1"/>
                </a:solidFill>
              </a:rPr>
              <a:t> </a:t>
            </a:r>
            <a:endParaRPr/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err="1">
                <a:solidFill>
                  <a:schemeClr val="dk1"/>
                </a:solidFill>
              </a:rPr>
              <a:t>Diagnóstico</a:t>
            </a:r>
            <a:endParaRPr err="1">
              <a:solidFill>
                <a:schemeClr val="dk1"/>
              </a:solidFill>
            </a:endParaRPr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err="1">
                <a:solidFill>
                  <a:schemeClr val="dk1"/>
                </a:solidFill>
              </a:rPr>
              <a:t>Historial</a:t>
            </a:r>
            <a:r>
              <a:rPr lang="en-US" sz="2000">
                <a:solidFill>
                  <a:schemeClr val="dk1"/>
                </a:solidFill>
              </a:rPr>
              <a:t> familiar</a:t>
            </a: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 txBox="1">
            <a:spLocks noGrp="1"/>
          </p:cNvSpPr>
          <p:nvPr>
            <p:ph type="dt" idx="10"/>
          </p:nvPr>
        </p:nvSpPr>
        <p:spPr>
          <a:xfrm>
            <a:off x="10170802" y="6473375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10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/>
          <p:nvPr/>
        </p:nvSpPr>
        <p:spPr>
          <a:xfrm>
            <a:off x="664029" y="1145042"/>
            <a:ext cx="10700657" cy="41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" algn="ctr"/>
            <a:r>
              <a:rPr lang="en-US" sz="6600" b="1">
                <a:solidFill>
                  <a:srgbClr val="3C3632"/>
                </a:solidFill>
                <a:latin typeface="Times New Roman"/>
                <a:cs typeface="Times New Roman"/>
                <a:sym typeface="Times New Roman"/>
              </a:rPr>
              <a:t>GRACIAS POR SU ASISTENCIA</a:t>
            </a:r>
            <a:endParaRPr lang="en-US"/>
          </a:p>
          <a:p>
            <a:pPr marL="55880" marR="0" lvl="0" indent="0" algn="l" rtl="0">
              <a:lnSpc>
                <a:spcPct val="93928"/>
              </a:lnSpc>
              <a:spcBef>
                <a:spcPts val="2270"/>
              </a:spcBef>
              <a:spcAft>
                <a:spcPts val="0"/>
              </a:spcAft>
              <a:buNone/>
            </a:pPr>
            <a:endParaRPr sz="1400">
              <a:solidFill>
                <a:srgbClr val="3C36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80" marR="0" lvl="0" indent="0" algn="l" rtl="0">
              <a:lnSpc>
                <a:spcPct val="93928"/>
              </a:lnSpc>
              <a:spcBef>
                <a:spcPts val="2270"/>
              </a:spcBef>
              <a:spcAft>
                <a:spcPts val="0"/>
              </a:spcAft>
              <a:buNone/>
            </a:pPr>
            <a:endParaRPr sz="1400">
              <a:solidFill>
                <a:srgbClr val="3C36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Fuentes</a:t>
            </a:r>
            <a:r>
              <a:rPr lang="en-US" sz="1400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Código de </a:t>
            </a:r>
            <a:r>
              <a:rPr lang="en-US" err="1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Reglamentos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Federales de Implementación de la </a:t>
            </a:r>
            <a:r>
              <a:rPr lang="en-US" sz="1400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 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Código de </a:t>
            </a:r>
            <a:r>
              <a:rPr lang="en-US" err="1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Educación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400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California 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err="1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Parte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>
              <a:ea typeface="Times New Roman"/>
            </a:endParaRPr>
          </a:p>
          <a:p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de </a:t>
            </a:r>
            <a:r>
              <a:rPr lang="en-US" err="1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Educación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Personas con </a:t>
            </a:r>
            <a:r>
              <a:rPr lang="en-US" err="1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Discapacidades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Código de </a:t>
            </a:r>
            <a:r>
              <a:rPr lang="en-US" err="1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err="1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Estados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Unidos </a:t>
            </a:r>
            <a:endParaRPr lang="en-US">
              <a:ea typeface="Times New Roman"/>
            </a:endParaRPr>
          </a:p>
          <a:p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de Derechos </a:t>
            </a:r>
            <a:r>
              <a:rPr lang="en-US" err="1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Educativos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</a:t>
            </a:r>
            <a:r>
              <a:rPr lang="en-US" err="1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Privacidad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Familia </a:t>
            </a:r>
            <a:r>
              <a:rPr lang="en-US" sz="1400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(FERPA)</a:t>
            </a:r>
            <a:r>
              <a:rPr lang="en-US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10"/>
          <p:cNvSpPr txBox="1">
            <a:spLocks noGrp="1"/>
          </p:cNvSpPr>
          <p:nvPr>
            <p:ph type="dt" idx="10"/>
          </p:nvPr>
        </p:nvSpPr>
        <p:spPr>
          <a:xfrm>
            <a:off x="10052199" y="6427085"/>
            <a:ext cx="17914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24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COMMUNITY ADVISORY COMMITTEE (CAC)</a:t>
            </a:r>
            <a:endParaRPr/>
          </a:p>
        </p:txBody>
      </p:sp>
      <p:sp>
        <p:nvSpPr>
          <p:cNvPr id="128" name="Google Shape;128;p2"/>
          <p:cNvSpPr txBox="1">
            <a:spLocks noGrp="1"/>
          </p:cNvSpPr>
          <p:nvPr>
            <p:ph type="body" idx="1"/>
          </p:nvPr>
        </p:nvSpPr>
        <p:spPr>
          <a:xfrm>
            <a:off x="1104900" y="1629550"/>
            <a:ext cx="9982200" cy="3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600"/>
              <a:t> </a:t>
            </a:r>
            <a:r>
              <a:rPr lang="en-US" sz="6200"/>
              <a:t>Welcome!</a:t>
            </a:r>
            <a:endParaRPr sz="560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    </a:t>
            </a:r>
            <a:endParaRPr/>
          </a:p>
        </p:txBody>
      </p:sp>
      <p:sp>
        <p:nvSpPr>
          <p:cNvPr id="129" name="Google Shape;129;p2"/>
          <p:cNvSpPr txBox="1">
            <a:spLocks noGrp="1"/>
          </p:cNvSpPr>
          <p:nvPr>
            <p:ph type="dt" idx="10"/>
          </p:nvPr>
        </p:nvSpPr>
        <p:spPr>
          <a:xfrm>
            <a:off x="10362441" y="6416675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528506" y="5371108"/>
            <a:ext cx="11207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strike="noStrike" cap="non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Vicky Iqueda            </a:t>
            </a:r>
            <a:r>
              <a:rPr lang="en-US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vickyiqueda@gmail.com</a:t>
            </a:r>
            <a:endParaRPr sz="1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Anna Maria Cruz      </a:t>
            </a: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acruz@hemetusd.org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Christa Smith           </a:t>
            </a: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christa</a:t>
            </a: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@rcselpa.org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ctrTitle"/>
          </p:nvPr>
        </p:nvSpPr>
        <p:spPr>
          <a:xfrm>
            <a:off x="164727" y="2292093"/>
            <a:ext cx="7007037" cy="222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r>
              <a:rPr lang="en-US" sz="3600"/>
              <a:t>KIT DE HERRAMIENTAS DEL IEP. UN APOYO PARA LOS PADRES DE FAMILIA</a:t>
            </a:r>
          </a:p>
        </p:txBody>
      </p:sp>
      <p:sp>
        <p:nvSpPr>
          <p:cNvPr id="137" name="Google Shape;137;p3"/>
          <p:cNvSpPr txBox="1">
            <a:spLocks noGrp="1"/>
          </p:cNvSpPr>
          <p:nvPr>
            <p:ph type="subTitle" idx="1"/>
          </p:nvPr>
        </p:nvSpPr>
        <p:spPr>
          <a:xfrm>
            <a:off x="1131405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6767573" y="1960788"/>
            <a:ext cx="5376242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ROMPEHIELOS</a:t>
            </a:r>
            <a:endParaRPr lang="en-US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2400" b="1">
                <a:solidFill>
                  <a:schemeClr val="dk1"/>
                </a:solidFill>
              </a:rPr>
              <a:t>CONSTRUYENDO UNA RELACIÓN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</a:rPr>
              <a:t>MAESTROS</a:t>
            </a:r>
            <a:endParaRPr/>
          </a:p>
          <a:p>
            <a:pPr algn="ctr"/>
            <a:r>
              <a:rPr lang="en-US" sz="2400">
                <a:solidFill>
                  <a:srgbClr val="0070C0"/>
                </a:solidFill>
              </a:rPr>
              <a:t>PADRES DE FAMILIA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</a:rPr>
              <a:t>ALUMNO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1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algn="ctr">
              <a:buSzPts val="3600"/>
            </a:pPr>
            <a:r>
              <a:rPr lang="en-US" sz="3600" b="1"/>
              <a:t>CAC</a:t>
            </a:r>
            <a:endParaRPr sz="3600" b="1"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821871" y="1491343"/>
            <a:ext cx="45169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5080" indent="0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El CAC no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asesora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los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padres de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familia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sobre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la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naturaleza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discapacidad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o las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necesidades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de un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niño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ni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recomienda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colocaciones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terapias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/>
          </a:p>
          <a:p>
            <a:pPr marL="0" marR="508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SzPts val="2400"/>
            </a:pPr>
            <a:r>
              <a:rPr lang="en-US" sz="2400" b="1" err="1">
                <a:latin typeface="Times New Roman"/>
                <a:ea typeface="Times New Roman"/>
                <a:cs typeface="Times New Roman"/>
                <a:sym typeface="Times New Roman"/>
              </a:rPr>
              <a:t>Apoyo</a:t>
            </a: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 Familiar:</a:t>
            </a:r>
            <a:endParaRPr/>
          </a:p>
          <a:p>
            <a:pPr marL="284480" indent="-284480">
              <a:lnSpc>
                <a:spcPct val="100000"/>
              </a:lnSpc>
              <a:spcBef>
                <a:spcPts val="495"/>
              </a:spcBef>
              <a:buSzPts val="2400"/>
              <a:buFont typeface="Noto Sans Symbols"/>
              <a:buChar char="▪"/>
            </a:pPr>
            <a:r>
              <a:rPr lang="en-US" sz="2400">
                <a:latin typeface="Times New Roman"/>
                <a:ea typeface="Times New Roman"/>
                <a:cs typeface="Times New Roman"/>
              </a:rPr>
              <a:t>Talleres de </a:t>
            </a:r>
            <a:r>
              <a:rPr lang="en-US" sz="2400" err="1">
                <a:latin typeface="Times New Roman"/>
                <a:ea typeface="Times New Roman"/>
                <a:cs typeface="Times New Roman"/>
              </a:rPr>
              <a:t>formación</a:t>
            </a:r>
          </a:p>
          <a:p>
            <a:pPr marL="284480" indent="-284480">
              <a:lnSpc>
                <a:spcPct val="100000"/>
              </a:lnSpc>
              <a:spcBef>
                <a:spcPts val="505"/>
              </a:spcBef>
              <a:buSzPts val="2400"/>
              <a:buFont typeface="Noto Sans Symbols"/>
              <a:buChar char="▪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Referencias y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recursos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4480" indent="-284480">
              <a:lnSpc>
                <a:spcPct val="100000"/>
              </a:lnSpc>
              <a:spcBef>
                <a:spcPts val="500"/>
              </a:spcBef>
              <a:buSzPts val="2400"/>
              <a:buFont typeface="Noto Sans Symbols"/>
              <a:buChar char="▪"/>
            </a:pP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Alcance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err="1">
                <a:latin typeface="Times New Roman"/>
                <a:ea typeface="Times New Roman"/>
                <a:cs typeface="Times New Roman"/>
                <a:sym typeface="Times New Roman"/>
              </a:rPr>
              <a:t>comunitario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508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4" descr="Close-up of books on shelves with more books blurred in foreground and backgroun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54" r="3155"/>
          <a:stretch/>
        </p:blipFill>
        <p:spPr>
          <a:xfrm>
            <a:off x="6568631" y="1600199"/>
            <a:ext cx="4516951" cy="321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 descr="Close-up of books on shelves with more books blurred in foreground and background"/>
          <p:cNvPicPr preferRelativeResize="0"/>
          <p:nvPr/>
        </p:nvPicPr>
        <p:blipFill rotWithShape="1">
          <a:blip r:embed="rId3">
            <a:alphaModFix/>
          </a:blip>
          <a:srcRect l="3154" r="3155"/>
          <a:stretch/>
        </p:blipFill>
        <p:spPr>
          <a:xfrm>
            <a:off x="6568632" y="1600199"/>
            <a:ext cx="4516951" cy="321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2779" y="2273708"/>
            <a:ext cx="2188654" cy="231058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>
            <a:spLocks noGrp="1"/>
          </p:cNvSpPr>
          <p:nvPr>
            <p:ph type="dt" idx="10"/>
          </p:nvPr>
        </p:nvSpPr>
        <p:spPr>
          <a:xfrm>
            <a:off x="10170802" y="6416675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7008075" y="5100675"/>
            <a:ext cx="328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u="sng">
                <a:solidFill>
                  <a:schemeClr val="hlink"/>
                </a:solidFill>
              </a:rPr>
              <a:t>ENLACE DEL CAC</a:t>
            </a:r>
            <a:endParaRPr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409cc971d_0_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</p:spPr>
        <p:txBody>
          <a:bodyPr spcFirstLastPara="1" wrap="square" lIns="0" tIns="45700" rIns="0" bIns="45700" anchor="b" anchorCtr="0">
            <a:normAutofit/>
          </a:bodyPr>
          <a:lstStyle/>
          <a:p>
            <a:pPr algn="ctr"/>
            <a:r>
              <a:rPr lang="en-US" err="1"/>
              <a:t>Proceso</a:t>
            </a:r>
            <a:r>
              <a:rPr lang="en-US"/>
              <a:t> del Equipo del </a:t>
            </a:r>
            <a:r>
              <a:rPr lang="en-US" err="1"/>
              <a:t>Programa</a:t>
            </a:r>
            <a:r>
              <a:rPr lang="en-US"/>
              <a:t> </a:t>
            </a:r>
            <a:r>
              <a:rPr lang="en-US" err="1"/>
              <a:t>Educativo</a:t>
            </a:r>
            <a:r>
              <a:rPr lang="en-US"/>
              <a:t> </a:t>
            </a:r>
            <a:r>
              <a:rPr lang="en-US" err="1"/>
              <a:t>Individualizado</a:t>
            </a:r>
            <a:r>
              <a:rPr lang="en-US"/>
              <a:t> (IEP)</a:t>
            </a:r>
          </a:p>
        </p:txBody>
      </p:sp>
      <p:sp>
        <p:nvSpPr>
          <p:cNvPr id="156" name="Google Shape;156;g15409cc971d_0_0"/>
          <p:cNvSpPr txBox="1">
            <a:spLocks noGrp="1"/>
          </p:cNvSpPr>
          <p:nvPr>
            <p:ph type="body" idx="1"/>
          </p:nvPr>
        </p:nvSpPr>
        <p:spPr>
          <a:xfrm>
            <a:off x="267100" y="1600200"/>
            <a:ext cx="4163400" cy="45720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indent="-342900">
              <a:buChar char="●"/>
            </a:pPr>
            <a:r>
              <a:rPr lang="en-US" sz="1400"/>
              <a:t>¿</a:t>
            </a:r>
            <a:r>
              <a:rPr lang="en-US" sz="1400" err="1"/>
              <a:t>Qué</a:t>
            </a:r>
            <a:r>
              <a:rPr lang="en-US" sz="1400"/>
              <a:t> es un IEP?</a:t>
            </a:r>
          </a:p>
          <a:p>
            <a:pPr lvl="1" indent="-317500">
              <a:spcBef>
                <a:spcPts val="0"/>
              </a:spcBef>
              <a:buChar char="○"/>
            </a:pPr>
            <a:r>
              <a:rPr lang="en-US" b="1" i="1"/>
              <a:t>El IEP es un plan </a:t>
            </a:r>
            <a:r>
              <a:rPr lang="en-US" b="1" i="1" err="1"/>
              <a:t>escrito</a:t>
            </a:r>
            <a:r>
              <a:rPr lang="en-US" b="1" i="1"/>
              <a:t> para </a:t>
            </a:r>
            <a:r>
              <a:rPr lang="en-US" b="1" i="1" err="1"/>
              <a:t>el</a:t>
            </a:r>
            <a:r>
              <a:rPr lang="en-US" b="1" i="1"/>
              <a:t> </a:t>
            </a:r>
            <a:r>
              <a:rPr lang="en-US" b="1" i="1" err="1"/>
              <a:t>niño</a:t>
            </a:r>
            <a:r>
              <a:rPr lang="en-US" b="1" i="1"/>
              <a:t> que </a:t>
            </a:r>
            <a:r>
              <a:rPr lang="en-US" b="1" i="1" err="1"/>
              <a:t>cumple</a:t>
            </a:r>
            <a:r>
              <a:rPr lang="en-US" b="1" i="1"/>
              <a:t> con </a:t>
            </a:r>
            <a:r>
              <a:rPr lang="en-US" b="1" i="1" err="1"/>
              <a:t>los</a:t>
            </a:r>
            <a:r>
              <a:rPr lang="en-US" b="1" i="1"/>
              <a:t> </a:t>
            </a:r>
            <a:r>
              <a:rPr lang="en-US" b="1" i="1" err="1"/>
              <a:t>requisitos</a:t>
            </a:r>
            <a:r>
              <a:rPr lang="en-US" b="1" i="1"/>
              <a:t> para </a:t>
            </a:r>
            <a:r>
              <a:rPr lang="en-US" b="1" i="1" err="1"/>
              <a:t>recibir</a:t>
            </a:r>
            <a:r>
              <a:rPr lang="en-US" b="1" i="1"/>
              <a:t> </a:t>
            </a:r>
            <a:r>
              <a:rPr lang="en-US" b="1" i="1" err="1"/>
              <a:t>servicios</a:t>
            </a:r>
            <a:r>
              <a:rPr lang="en-US" b="1" i="1"/>
              <a:t> de </a:t>
            </a:r>
            <a:r>
              <a:rPr lang="en-US" b="1" i="1" err="1"/>
              <a:t>educación</a:t>
            </a:r>
            <a:r>
              <a:rPr lang="en-US" b="1" i="1"/>
              <a:t> especial. </a:t>
            </a:r>
            <a:endParaRPr/>
          </a:p>
          <a:p>
            <a:pPr indent="-342900">
              <a:spcBef>
                <a:spcPts val="0"/>
              </a:spcBef>
              <a:buChar char="●"/>
            </a:pPr>
            <a:r>
              <a:rPr lang="en-US" sz="1400"/>
              <a:t>¿</a:t>
            </a:r>
            <a:r>
              <a:rPr lang="en-US" sz="1400" err="1"/>
              <a:t>Qué</a:t>
            </a:r>
            <a:r>
              <a:rPr lang="en-US" sz="1400"/>
              <a:t> es </a:t>
            </a:r>
            <a:r>
              <a:rPr lang="en-US" sz="1400" err="1"/>
              <a:t>el</a:t>
            </a:r>
            <a:r>
              <a:rPr lang="en-US" sz="1400"/>
              <a:t> </a:t>
            </a:r>
            <a:r>
              <a:rPr lang="en-US" sz="1400" err="1"/>
              <a:t>enfoque</a:t>
            </a:r>
            <a:r>
              <a:rPr lang="en-US" sz="1400"/>
              <a:t> de un </a:t>
            </a:r>
            <a:r>
              <a:rPr lang="en-US" sz="1400" err="1"/>
              <a:t>equipo</a:t>
            </a:r>
            <a:r>
              <a:rPr lang="en-US" sz="1400"/>
              <a:t> del IEP?</a:t>
            </a:r>
            <a:endParaRPr sz="1400"/>
          </a:p>
          <a:p>
            <a:pPr lvl="1" indent="-317500">
              <a:spcBef>
                <a:spcPts val="0"/>
              </a:spcBef>
              <a:buChar char="○"/>
            </a:pPr>
            <a:r>
              <a:rPr lang="en-US"/>
              <a:t>El </a:t>
            </a:r>
            <a:r>
              <a:rPr lang="en-US" err="1"/>
              <a:t>enfoque</a:t>
            </a:r>
            <a:r>
              <a:rPr lang="en-US"/>
              <a:t> del </a:t>
            </a:r>
            <a:r>
              <a:rPr lang="en-US" err="1"/>
              <a:t>equipo</a:t>
            </a:r>
            <a:r>
              <a:rPr lang="en-US"/>
              <a:t> del IEP es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esfuerzo</a:t>
            </a:r>
            <a:r>
              <a:rPr lang="en-US"/>
              <a:t> de </a:t>
            </a:r>
            <a:r>
              <a:rPr lang="en-US" err="1"/>
              <a:t>colaboración</a:t>
            </a:r>
            <a:r>
              <a:rPr lang="en-US"/>
              <a:t> entre </a:t>
            </a:r>
            <a:r>
              <a:rPr lang="en-US" err="1"/>
              <a:t>usted</a:t>
            </a:r>
            <a:r>
              <a:rPr lang="en-US"/>
              <a:t>, </a:t>
            </a:r>
            <a:r>
              <a:rPr lang="en-US" err="1"/>
              <a:t>los</a:t>
            </a:r>
            <a:r>
              <a:rPr lang="en-US"/>
              <a:t> maestros de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hijo</a:t>
            </a:r>
            <a:r>
              <a:rPr lang="en-US"/>
              <a:t> y </a:t>
            </a:r>
            <a:r>
              <a:rPr lang="en-US" err="1"/>
              <a:t>otras</a:t>
            </a:r>
            <a:r>
              <a:rPr lang="en-US"/>
              <a:t> personas </a:t>
            </a:r>
            <a:r>
              <a:rPr lang="en-US" err="1"/>
              <a:t>importantes</a:t>
            </a:r>
            <a:endParaRPr/>
          </a:p>
          <a:p>
            <a:pPr indent="-342900">
              <a:spcBef>
                <a:spcPts val="0"/>
              </a:spcBef>
              <a:buChar char="●"/>
            </a:pPr>
            <a:r>
              <a:rPr lang="en-US" sz="1400"/>
              <a:t>¿</a:t>
            </a:r>
            <a:r>
              <a:rPr lang="en-US" sz="1400" err="1"/>
              <a:t>Quién</a:t>
            </a:r>
            <a:r>
              <a:rPr lang="en-US" sz="1400"/>
              <a:t> forma </a:t>
            </a:r>
            <a:r>
              <a:rPr lang="en-US" sz="1400" err="1"/>
              <a:t>parte</a:t>
            </a:r>
            <a:r>
              <a:rPr lang="en-US" sz="1400"/>
              <a:t> del </a:t>
            </a:r>
            <a:r>
              <a:rPr lang="en-US" sz="1400" err="1"/>
              <a:t>equipo</a:t>
            </a:r>
            <a:r>
              <a:rPr lang="en-US" sz="1400"/>
              <a:t> del IEP?</a:t>
            </a:r>
          </a:p>
          <a:p>
            <a:pPr indent="-342900">
              <a:spcBef>
                <a:spcPts val="0"/>
              </a:spcBef>
              <a:buChar char="●"/>
            </a:pPr>
            <a:r>
              <a:rPr lang="en-US" sz="1400" err="1"/>
              <a:t>Usted</a:t>
            </a:r>
            <a:r>
              <a:rPr lang="en-US" sz="1400"/>
              <a:t>, </a:t>
            </a:r>
            <a:r>
              <a:rPr lang="en-US" sz="1400" err="1"/>
              <a:t>el</a:t>
            </a:r>
            <a:r>
              <a:rPr lang="en-US" sz="1400"/>
              <a:t> padre de </a:t>
            </a:r>
            <a:r>
              <a:rPr lang="en-US" sz="1400" err="1"/>
              <a:t>familia</a:t>
            </a:r>
            <a:r>
              <a:rPr lang="en-US" sz="1400"/>
              <a:t>/tutor</a:t>
            </a:r>
            <a:endParaRPr sz="1400"/>
          </a:p>
          <a:p>
            <a:pPr lvl="1" indent="-317500">
              <a:spcBef>
                <a:spcPts val="0"/>
              </a:spcBef>
              <a:buChar char="○"/>
            </a:pPr>
            <a:r>
              <a:rPr lang="en-US"/>
              <a:t>Un </a:t>
            </a:r>
            <a:r>
              <a:rPr lang="en-US" err="1"/>
              <a:t>administrador</a:t>
            </a:r>
            <a:r>
              <a:rPr lang="en-US"/>
              <a:t> o persona </a:t>
            </a:r>
            <a:r>
              <a:rPr lang="en-US" err="1"/>
              <a:t>designada</a:t>
            </a:r>
            <a:r>
              <a:rPr lang="en-US"/>
              <a:t> que </a:t>
            </a:r>
            <a:r>
              <a:rPr lang="en-US" err="1"/>
              <a:t>conozca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plan de </a:t>
            </a:r>
            <a:r>
              <a:rPr lang="en-US" err="1"/>
              <a:t>estudios</a:t>
            </a:r>
            <a:r>
              <a:rPr lang="en-US"/>
              <a:t> general y la </a:t>
            </a:r>
            <a:r>
              <a:rPr lang="en-US" err="1"/>
              <a:t>disponibilidad</a:t>
            </a:r>
            <a:r>
              <a:rPr lang="en-US"/>
              <a:t> de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recursos</a:t>
            </a:r>
            <a:r>
              <a:rPr lang="en-US"/>
              <a:t> de la Agencia Local de </a:t>
            </a:r>
            <a:r>
              <a:rPr lang="en-US" err="1"/>
              <a:t>Educación</a:t>
            </a:r>
            <a:r>
              <a:rPr lang="en-US"/>
              <a:t> (LEA, </a:t>
            </a:r>
            <a:r>
              <a:rPr lang="en-US" err="1"/>
              <a:t>por</a:t>
            </a:r>
            <a:r>
              <a:rPr lang="en-US"/>
              <a:t> sus </a:t>
            </a:r>
            <a:r>
              <a:rPr lang="en-US" err="1"/>
              <a:t>siglas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inglés</a:t>
            </a:r>
            <a:r>
              <a:rPr lang="en-US"/>
              <a:t>)</a:t>
            </a:r>
            <a:endParaRPr/>
          </a:p>
          <a:p>
            <a:pPr lvl="1" indent="-317500">
              <a:spcBef>
                <a:spcPts val="0"/>
              </a:spcBef>
              <a:buChar char="○"/>
            </a:pPr>
            <a:r>
              <a:rPr lang="en-US"/>
              <a:t>El(</a:t>
            </a:r>
            <a:r>
              <a:rPr lang="en-US" err="1"/>
              <a:t>los</a:t>
            </a:r>
            <a:r>
              <a:rPr lang="en-US"/>
              <a:t>) maestro(s) de </a:t>
            </a:r>
            <a:r>
              <a:rPr lang="en-US" err="1"/>
              <a:t>educación</a:t>
            </a:r>
            <a:r>
              <a:rPr lang="en-US"/>
              <a:t> especial de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hijo</a:t>
            </a:r>
            <a:endParaRPr/>
          </a:p>
          <a:p>
            <a:pPr lvl="1" indent="-317500">
              <a:spcBef>
                <a:spcPts val="0"/>
              </a:spcBef>
              <a:buChar char="○"/>
            </a:pPr>
            <a:r>
              <a:rPr lang="en-US"/>
              <a:t>Por lo </a:t>
            </a:r>
            <a:r>
              <a:rPr lang="en-US" err="1"/>
              <a:t>menos</a:t>
            </a:r>
            <a:r>
              <a:rPr lang="en-US"/>
              <a:t> un maestro de </a:t>
            </a:r>
            <a:r>
              <a:rPr lang="en-US" err="1"/>
              <a:t>educación</a:t>
            </a:r>
            <a:r>
              <a:rPr lang="en-US"/>
              <a:t> general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hijo</a:t>
            </a:r>
            <a:r>
              <a:rPr lang="en-US"/>
              <a:t> </a:t>
            </a:r>
            <a:r>
              <a:rPr lang="en-US" err="1"/>
              <a:t>participa</a:t>
            </a:r>
            <a:r>
              <a:rPr lang="en-US"/>
              <a:t> o </a:t>
            </a:r>
            <a:r>
              <a:rPr lang="en-US" err="1"/>
              <a:t>podría</a:t>
            </a:r>
            <a:r>
              <a:rPr lang="en-US"/>
              <a:t> </a:t>
            </a:r>
            <a:r>
              <a:rPr lang="en-US" err="1"/>
              <a:t>participar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un </a:t>
            </a:r>
            <a:r>
              <a:rPr lang="en-US" err="1"/>
              <a:t>entorno</a:t>
            </a:r>
            <a:r>
              <a:rPr lang="en-US"/>
              <a:t> de </a:t>
            </a:r>
            <a:r>
              <a:rPr lang="en-US" err="1"/>
              <a:t>educación</a:t>
            </a:r>
            <a:r>
              <a:rPr lang="en-US"/>
              <a:t> general</a:t>
            </a:r>
            <a:endParaRPr/>
          </a:p>
          <a:p>
            <a:pPr lvl="1" indent="-317500">
              <a:spcBef>
                <a:spcPts val="0"/>
              </a:spcBef>
              <a:buChar char="○"/>
            </a:pP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hijo</a:t>
            </a:r>
            <a:r>
              <a:rPr lang="en-US"/>
              <a:t> (</a:t>
            </a:r>
            <a:r>
              <a:rPr lang="en-US" err="1"/>
              <a:t>si</a:t>
            </a:r>
            <a:r>
              <a:rPr lang="en-US"/>
              <a:t> es </a:t>
            </a:r>
            <a:r>
              <a:rPr lang="en-US" err="1"/>
              <a:t>apropiado</a:t>
            </a:r>
            <a:r>
              <a:rPr lang="en-US"/>
              <a:t>)</a:t>
            </a:r>
            <a:endParaRPr/>
          </a:p>
        </p:txBody>
      </p:sp>
      <p:sp>
        <p:nvSpPr>
          <p:cNvPr id="158" name="Google Shape;158;g15409cc971d_0_0"/>
          <p:cNvSpPr txBox="1"/>
          <p:nvPr/>
        </p:nvSpPr>
        <p:spPr>
          <a:xfrm>
            <a:off x="997903" y="6174950"/>
            <a:ext cx="335606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u="sng">
                <a:solidFill>
                  <a:schemeClr val="hlink"/>
                </a:solidFill>
              </a:rPr>
              <a:t>Eng – Guide for parents</a:t>
            </a:r>
          </a:p>
          <a:p>
            <a:r>
              <a:rPr lang="en-US" u="sng">
                <a:solidFill>
                  <a:schemeClr val="hlink"/>
                </a:solidFill>
              </a:rPr>
              <a:t>Esp - </a:t>
            </a:r>
            <a:r>
              <a:rPr lang="en-US" u="sng" err="1">
                <a:solidFill>
                  <a:schemeClr val="hlink"/>
                </a:solidFill>
              </a:rPr>
              <a:t>Guía</a:t>
            </a:r>
            <a:r>
              <a:rPr lang="en-US" u="sng">
                <a:solidFill>
                  <a:schemeClr val="hlink"/>
                </a:solidFill>
              </a:rPr>
              <a:t> para padres</a:t>
            </a:r>
          </a:p>
        </p:txBody>
      </p:sp>
      <p:pic>
        <p:nvPicPr>
          <p:cNvPr id="159" name="Google Shape;159;g15409cc971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775" y="2128325"/>
            <a:ext cx="5062325" cy="328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17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409cc971d_0_1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</p:spPr>
        <p:txBody>
          <a:bodyPr spcFirstLastPara="1" wrap="square" lIns="0" tIns="45700" rIns="0" bIns="45700" anchor="b" anchorCtr="0">
            <a:normAutofit/>
          </a:bodyPr>
          <a:lstStyle/>
          <a:p>
            <a:pPr algn="ctr"/>
            <a:r>
              <a:rPr lang="en-US"/>
              <a:t>¿</a:t>
            </a:r>
            <a:r>
              <a:rPr lang="en-US" err="1"/>
              <a:t>Qué</a:t>
            </a:r>
            <a:r>
              <a:rPr lang="en-US"/>
              <a:t> </a:t>
            </a:r>
            <a:r>
              <a:rPr lang="en-US" err="1"/>
              <a:t>debe</a:t>
            </a:r>
            <a:r>
              <a:rPr lang="en-US"/>
              <a:t> </a:t>
            </a:r>
            <a:r>
              <a:rPr lang="en-US" err="1"/>
              <a:t>contener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IEP?</a:t>
            </a:r>
          </a:p>
        </p:txBody>
      </p:sp>
      <p:sp>
        <p:nvSpPr>
          <p:cNvPr id="166" name="Google Shape;166;g15409cc971d_0_10"/>
          <p:cNvSpPr txBox="1">
            <a:spLocks noGrp="1"/>
          </p:cNvSpPr>
          <p:nvPr>
            <p:ph type="body" idx="1"/>
          </p:nvPr>
        </p:nvSpPr>
        <p:spPr>
          <a:xfrm>
            <a:off x="666400" y="1600200"/>
            <a:ext cx="5487000" cy="48798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fontScale="25000" lnSpcReduction="20000"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7"/>
          </a:p>
          <a:p>
            <a:pPr indent="-311150">
              <a:lnSpc>
                <a:spcPct val="150000"/>
              </a:lnSpc>
              <a:buSzPct val="100000"/>
              <a:buChar char="●"/>
            </a:pPr>
            <a:r>
              <a:rPr lang="en-US" sz="5200" err="1"/>
              <a:t>Elegibilidad</a:t>
            </a:r>
            <a:r>
              <a:rPr lang="en-US" sz="5200"/>
              <a:t> del </a:t>
            </a:r>
            <a:r>
              <a:rPr lang="en-US" sz="5200" err="1"/>
              <a:t>alumno</a:t>
            </a:r>
            <a:r>
              <a:rPr lang="en-US" sz="5200"/>
              <a:t> / </a:t>
            </a:r>
            <a:r>
              <a:rPr lang="en-US" sz="5200" err="1"/>
              <a:t>Información</a:t>
            </a:r>
            <a:r>
              <a:rPr lang="en-US" sz="5200"/>
              <a:t>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/>
              <a:t>Metas </a:t>
            </a:r>
            <a:r>
              <a:rPr lang="en-US" sz="5200" err="1"/>
              <a:t>anuales</a:t>
            </a:r>
            <a:r>
              <a:rPr lang="en-US" sz="5200"/>
              <a:t> - a </a:t>
            </a:r>
            <a:r>
              <a:rPr lang="en-US" sz="5200" err="1"/>
              <a:t>corto</a:t>
            </a:r>
            <a:r>
              <a:rPr lang="en-US" sz="5200"/>
              <a:t> y largo </a:t>
            </a:r>
            <a:r>
              <a:rPr lang="en-US" sz="5200" err="1"/>
              <a:t>plazo</a:t>
            </a:r>
            <a:r>
              <a:rPr lang="en-US" sz="5200"/>
              <a:t>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 err="1"/>
              <a:t>Consentimiento</a:t>
            </a:r>
            <a:r>
              <a:rPr lang="en-US" sz="5200"/>
              <a:t> de </a:t>
            </a:r>
            <a:r>
              <a:rPr lang="en-US" sz="5200" err="1"/>
              <a:t>los</a:t>
            </a:r>
            <a:r>
              <a:rPr lang="en-US" sz="5200"/>
              <a:t> padres de </a:t>
            </a:r>
            <a:r>
              <a:rPr lang="en-US" sz="5200" err="1"/>
              <a:t>familia</a:t>
            </a:r>
            <a:r>
              <a:rPr lang="en-US" sz="5200"/>
              <a:t> y la </a:t>
            </a:r>
            <a:r>
              <a:rPr lang="en-US" sz="5200" err="1"/>
              <a:t>firma</a:t>
            </a:r>
            <a:r>
              <a:rPr lang="en-US" sz="5200"/>
              <a:t>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 err="1"/>
              <a:t>Firma</a:t>
            </a:r>
            <a:r>
              <a:rPr lang="en-US" sz="5200"/>
              <a:t> de </a:t>
            </a:r>
            <a:r>
              <a:rPr lang="en-US" sz="5200" err="1"/>
              <a:t>los</a:t>
            </a:r>
            <a:r>
              <a:rPr lang="en-US" sz="5200"/>
              <a:t> </a:t>
            </a:r>
            <a:r>
              <a:rPr lang="en-US" sz="5200" err="1"/>
              <a:t>miembros</a:t>
            </a:r>
            <a:r>
              <a:rPr lang="en-US" sz="5200"/>
              <a:t> del </a:t>
            </a:r>
            <a:r>
              <a:rPr lang="en-US" sz="5200" err="1"/>
              <a:t>equipo</a:t>
            </a:r>
            <a:r>
              <a:rPr lang="en-US" sz="5200"/>
              <a:t> del IEP que </a:t>
            </a:r>
            <a:r>
              <a:rPr lang="en-US" sz="5200" err="1"/>
              <a:t>asistieron</a:t>
            </a:r>
            <a:r>
              <a:rPr lang="en-US" sz="5200"/>
              <a:t>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 err="1"/>
              <a:t>Niveles</a:t>
            </a:r>
            <a:r>
              <a:rPr lang="en-US" sz="5200"/>
              <a:t> </a:t>
            </a:r>
            <a:r>
              <a:rPr lang="en-US" sz="5200" err="1"/>
              <a:t>actuales</a:t>
            </a:r>
            <a:r>
              <a:rPr lang="en-US" sz="5200"/>
              <a:t> de </a:t>
            </a:r>
            <a:r>
              <a:rPr lang="en-US" sz="5200" err="1"/>
              <a:t>rendimiento</a:t>
            </a:r>
            <a:r>
              <a:rPr lang="en-US" sz="5200"/>
              <a:t> </a:t>
            </a:r>
            <a:r>
              <a:rPr lang="en-US" sz="5200" err="1"/>
              <a:t>educativo</a:t>
            </a:r>
            <a:r>
              <a:rPr lang="en-US" sz="5200"/>
              <a:t>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/>
              <a:t>Metas </a:t>
            </a:r>
            <a:r>
              <a:rPr lang="en-US" sz="5200" err="1"/>
              <a:t>anuales</a:t>
            </a:r>
            <a:r>
              <a:rPr lang="en-US" sz="5200"/>
              <a:t> y a </a:t>
            </a:r>
            <a:r>
              <a:rPr lang="en-US" sz="5200" err="1"/>
              <a:t>corto</a:t>
            </a:r>
            <a:r>
              <a:rPr lang="en-US" sz="5200"/>
              <a:t>/largo </a:t>
            </a:r>
            <a:r>
              <a:rPr lang="en-US" sz="5200" err="1"/>
              <a:t>plazo</a:t>
            </a:r>
            <a:r>
              <a:rPr lang="en-US" sz="5200"/>
              <a:t>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/>
              <a:t>Maestro de ED general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 err="1"/>
              <a:t>Administrador</a:t>
            </a:r>
            <a:r>
              <a:rPr lang="en-US" sz="5200"/>
              <a:t> / </a:t>
            </a:r>
            <a:r>
              <a:rPr lang="en-US" sz="5200" err="1"/>
              <a:t>Encargado</a:t>
            </a:r>
            <a:r>
              <a:rPr lang="en-US" sz="5200"/>
              <a:t> del </a:t>
            </a:r>
            <a:r>
              <a:rPr lang="en-US" sz="5200" err="1"/>
              <a:t>caso</a:t>
            </a:r>
            <a:r>
              <a:rPr lang="en-US" sz="5200"/>
              <a:t> / Maestro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 err="1"/>
              <a:t>Evaluaciones</a:t>
            </a:r>
            <a:r>
              <a:rPr lang="en-US" sz="5200"/>
              <a:t> / </a:t>
            </a:r>
            <a:r>
              <a:rPr lang="en-US" sz="5200" err="1"/>
              <a:t>Datos</a:t>
            </a:r>
            <a:r>
              <a:rPr lang="en-US" sz="5200"/>
              <a:t> </a:t>
            </a:r>
            <a:r>
              <a:rPr lang="en-US" sz="5200" err="1"/>
              <a:t>presentados</a:t>
            </a:r>
            <a:r>
              <a:rPr lang="en-US" sz="5200"/>
              <a:t>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/>
              <a:t>Personas </a:t>
            </a:r>
            <a:r>
              <a:rPr lang="en-US" sz="5200" err="1"/>
              <a:t>responsables</a:t>
            </a:r>
            <a:r>
              <a:rPr lang="en-US" sz="5200"/>
              <a:t> de la </a:t>
            </a:r>
            <a:r>
              <a:rPr lang="en-US" sz="5200" err="1"/>
              <a:t>implementación</a:t>
            </a:r>
            <a:r>
              <a:rPr lang="en-US" sz="5200"/>
              <a:t> de las </a:t>
            </a:r>
            <a:r>
              <a:rPr lang="en-US" sz="5200" err="1"/>
              <a:t>metas</a:t>
            </a:r>
            <a:r>
              <a:rPr lang="en-US" sz="5200"/>
              <a:t> del IEP.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 err="1"/>
              <a:t>Determinación</a:t>
            </a:r>
            <a:r>
              <a:rPr lang="en-US" sz="5200"/>
              <a:t> de la </a:t>
            </a:r>
            <a:r>
              <a:rPr lang="en-US" sz="5200" err="1"/>
              <a:t>necesidad</a:t>
            </a:r>
            <a:r>
              <a:rPr lang="en-US" sz="5200"/>
              <a:t> de </a:t>
            </a:r>
            <a:r>
              <a:rPr lang="en-US" sz="5200" err="1"/>
              <a:t>factores</a:t>
            </a:r>
            <a:r>
              <a:rPr lang="en-US" sz="5200"/>
              <a:t> </a:t>
            </a:r>
            <a:r>
              <a:rPr lang="en-US" sz="5200" err="1"/>
              <a:t>especiales</a:t>
            </a:r>
            <a:r>
              <a:rPr lang="en-US" sz="5200"/>
              <a:t>:</a:t>
            </a:r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 err="1"/>
              <a:t>Acomodación</a:t>
            </a:r>
            <a:r>
              <a:rPr lang="en-US" sz="5200"/>
              <a:t> especial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/>
              <a:t>Ayuda y </a:t>
            </a:r>
            <a:r>
              <a:rPr lang="en-US" sz="5200" err="1"/>
              <a:t>servicios</a:t>
            </a:r>
            <a:r>
              <a:rPr lang="en-US" sz="5200"/>
              <a:t> </a:t>
            </a:r>
            <a:r>
              <a:rPr lang="en-US" sz="5200" err="1"/>
              <a:t>suplementarios</a:t>
            </a:r>
            <a:r>
              <a:rPr lang="en-US" sz="5200"/>
              <a:t>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/>
              <a:t>Oferta de </a:t>
            </a:r>
            <a:r>
              <a:rPr lang="en-US" sz="5200" err="1"/>
              <a:t>Educación</a:t>
            </a:r>
            <a:r>
              <a:rPr lang="en-US" sz="5200"/>
              <a:t> Pública </a:t>
            </a:r>
            <a:r>
              <a:rPr lang="en-US" sz="5200" err="1"/>
              <a:t>Gratuita</a:t>
            </a:r>
            <a:r>
              <a:rPr lang="en-US" sz="5200"/>
              <a:t> y </a:t>
            </a:r>
            <a:r>
              <a:rPr lang="en-US" sz="5200" err="1"/>
              <a:t>Apropiada</a:t>
            </a:r>
            <a:r>
              <a:rPr lang="en-US" sz="5200"/>
              <a:t> (FAPE, </a:t>
            </a:r>
            <a:r>
              <a:rPr lang="en-US" sz="5200" err="1"/>
              <a:t>por</a:t>
            </a:r>
            <a:r>
              <a:rPr lang="en-US" sz="5200"/>
              <a:t> sus </a:t>
            </a:r>
            <a:r>
              <a:rPr lang="en-US" sz="5200" err="1"/>
              <a:t>siglas</a:t>
            </a:r>
            <a:r>
              <a:rPr lang="en-US" sz="5200"/>
              <a:t> </a:t>
            </a:r>
            <a:r>
              <a:rPr lang="en-US" sz="5200" err="1"/>
              <a:t>en</a:t>
            </a:r>
            <a:r>
              <a:rPr lang="en-US" sz="5200"/>
              <a:t> </a:t>
            </a:r>
            <a:r>
              <a:rPr lang="en-US" sz="5200" err="1"/>
              <a:t>inglés</a:t>
            </a:r>
            <a:r>
              <a:rPr lang="en-US" sz="5200"/>
              <a:t>) (</a:t>
            </a:r>
            <a:r>
              <a:rPr lang="en-US" sz="5200" err="1"/>
              <a:t>colocación</a:t>
            </a:r>
            <a:r>
              <a:rPr lang="en-US" sz="5200"/>
              <a:t>) </a:t>
            </a:r>
            <a:endParaRPr sz="5200"/>
          </a:p>
          <a:p>
            <a:pPr indent="-31115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5200"/>
              <a:t>Notas </a:t>
            </a:r>
            <a:r>
              <a:rPr lang="en-US" sz="5200" err="1"/>
              <a:t>documentadas</a:t>
            </a:r>
            <a:r>
              <a:rPr lang="en-US" sz="5200"/>
              <a:t> </a:t>
            </a:r>
            <a:endParaRPr sz="52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 err="1"/>
              <a:t>Avisos</a:t>
            </a:r>
            <a:endParaRPr sz="5200" err="1"/>
          </a:p>
          <a:p>
            <a:pPr marL="457200" lvl="0" indent="-2635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/>
              <a:t>Pg. 23 Eng - Parent Guide</a:t>
            </a:r>
            <a:endParaRPr sz="225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250"/>
              <a:t>Pg. 16 Esp- </a:t>
            </a:r>
            <a:r>
              <a:rPr lang="en-US" sz="2250" err="1"/>
              <a:t>Guía</a:t>
            </a:r>
            <a:r>
              <a:rPr lang="en-US" sz="2250"/>
              <a:t> para Padres</a:t>
            </a:r>
            <a:endParaRPr sz="2250"/>
          </a:p>
        </p:txBody>
      </p:sp>
      <p:pic>
        <p:nvPicPr>
          <p:cNvPr id="167" name="Google Shape;167;g15409cc971d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3850" y="1343500"/>
            <a:ext cx="4744617" cy="5379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36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409cc971d_0_1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</p:spPr>
        <p:txBody>
          <a:bodyPr spcFirstLastPara="1" wrap="square" lIns="0" tIns="45700" rIns="0" bIns="45700" anchor="b" anchorCtr="0">
            <a:normAutofit/>
          </a:bodyPr>
          <a:lstStyle/>
          <a:p>
            <a:pPr algn="ctr"/>
            <a:r>
              <a:rPr lang="en-US"/>
              <a:t>SUGERENCIAS para prepararse para un IEP</a:t>
            </a:r>
          </a:p>
        </p:txBody>
      </p:sp>
      <p:sp>
        <p:nvSpPr>
          <p:cNvPr id="174" name="Google Shape;174;g15409cc971d_0_17"/>
          <p:cNvSpPr txBox="1">
            <a:spLocks noGrp="1"/>
          </p:cNvSpPr>
          <p:nvPr>
            <p:ph type="body" idx="1"/>
          </p:nvPr>
        </p:nvSpPr>
        <p:spPr>
          <a:xfrm>
            <a:off x="1104900" y="1520100"/>
            <a:ext cx="5289600" cy="5173747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fontScale="25000" lnSpcReduction="20000"/>
          </a:bodyPr>
          <a:lstStyle/>
          <a:p>
            <a:pPr marL="0" indent="0"/>
            <a:r>
              <a:rPr lang="en-US" sz="7050" b="1"/>
              <a:t>IEP </a:t>
            </a:r>
            <a:r>
              <a:rPr lang="en-US" sz="7050" b="1" err="1"/>
              <a:t>programado</a:t>
            </a:r>
            <a:endParaRPr lang="en-US" err="1"/>
          </a:p>
          <a:p>
            <a:pPr indent="-340360">
              <a:lnSpc>
                <a:spcPct val="114999"/>
              </a:lnSpc>
              <a:buSzPct val="100000"/>
              <a:buFont typeface="Arial"/>
              <a:buChar char="●"/>
            </a:pPr>
            <a:r>
              <a:rPr lang="en-US" sz="7050" err="1"/>
              <a:t>Revisar</a:t>
            </a:r>
            <a:r>
              <a:rPr lang="en-US" sz="7050"/>
              <a:t> </a:t>
            </a:r>
            <a:r>
              <a:rPr lang="en-US" sz="7050" err="1"/>
              <a:t>el</a:t>
            </a:r>
            <a:r>
              <a:rPr lang="en-US" sz="7050"/>
              <a:t> IEP anterior </a:t>
            </a:r>
            <a:endParaRPr sz="7050"/>
          </a:p>
          <a:p>
            <a:pPr indent="-340360">
              <a:lnSpc>
                <a:spcPct val="114999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7050" err="1"/>
              <a:t>Solicitar</a:t>
            </a:r>
            <a:r>
              <a:rPr lang="en-US" sz="7050"/>
              <a:t> un </a:t>
            </a:r>
            <a:r>
              <a:rPr lang="en-US" sz="7050" err="1"/>
              <a:t>borrador</a:t>
            </a:r>
            <a:r>
              <a:rPr lang="en-US" sz="7050"/>
              <a:t> del IEP, </a:t>
            </a:r>
            <a:r>
              <a:rPr lang="en-US" sz="7050" err="1"/>
              <a:t>evaluación</a:t>
            </a:r>
            <a:endParaRPr sz="7050" err="1"/>
          </a:p>
          <a:p>
            <a:pPr indent="-340360">
              <a:lnSpc>
                <a:spcPct val="114999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7050"/>
              <a:t>Hacer </a:t>
            </a:r>
            <a:r>
              <a:rPr lang="en-US" sz="7050" err="1"/>
              <a:t>una</a:t>
            </a:r>
            <a:r>
              <a:rPr lang="en-US" sz="7050"/>
              <a:t> </a:t>
            </a:r>
            <a:r>
              <a:rPr lang="en-US" sz="7050" err="1"/>
              <a:t>lista</a:t>
            </a:r>
            <a:r>
              <a:rPr lang="en-US" sz="7050"/>
              <a:t> de </a:t>
            </a:r>
            <a:r>
              <a:rPr lang="en-US" sz="7050" err="1"/>
              <a:t>los</a:t>
            </a:r>
            <a:r>
              <a:rPr lang="en-US" sz="7050"/>
              <a:t> puntos </a:t>
            </a:r>
            <a:r>
              <a:rPr lang="en-US" sz="7050" err="1"/>
              <a:t>fuertes</a:t>
            </a:r>
            <a:r>
              <a:rPr lang="en-US" sz="7050"/>
              <a:t> y </a:t>
            </a:r>
            <a:r>
              <a:rPr lang="en-US" sz="7050" err="1"/>
              <a:t>débiles</a:t>
            </a:r>
            <a:r>
              <a:rPr lang="en-US" sz="7050"/>
              <a:t> de mi </a:t>
            </a:r>
            <a:r>
              <a:rPr lang="en-US" sz="7050" err="1"/>
              <a:t>hijo</a:t>
            </a:r>
            <a:r>
              <a:rPr lang="en-US" sz="7050"/>
              <a:t> </a:t>
            </a:r>
            <a:endParaRPr sz="7050"/>
          </a:p>
          <a:p>
            <a:pPr indent="-340360">
              <a:lnSpc>
                <a:spcPct val="114999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7050"/>
              <a:t>Lista de </a:t>
            </a:r>
            <a:r>
              <a:rPr lang="en-US" sz="7050" err="1"/>
              <a:t>preocupaciones</a:t>
            </a:r>
            <a:r>
              <a:rPr lang="en-US" sz="7050"/>
              <a:t> </a:t>
            </a:r>
            <a:endParaRPr sz="7050"/>
          </a:p>
          <a:p>
            <a:pPr indent="-340360">
              <a:lnSpc>
                <a:spcPct val="114999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7050"/>
              <a:t>Aviso de </a:t>
            </a:r>
            <a:r>
              <a:rPr lang="en-US" sz="7050" err="1"/>
              <a:t>acción</a:t>
            </a:r>
            <a:r>
              <a:rPr lang="en-US" sz="7050"/>
              <a:t> </a:t>
            </a:r>
            <a:endParaRPr sz="7050"/>
          </a:p>
          <a:p>
            <a:pPr lvl="1" indent="-33401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6600" err="1"/>
              <a:t>Firma</a:t>
            </a:r>
            <a:r>
              <a:rPr lang="en-US" sz="6600"/>
              <a:t> de que </a:t>
            </a:r>
            <a:r>
              <a:rPr lang="en-US" sz="6600" err="1"/>
              <a:t>asistiré</a:t>
            </a:r>
            <a:r>
              <a:rPr lang="en-US" sz="6600"/>
              <a:t> y de </a:t>
            </a:r>
            <a:r>
              <a:rPr lang="en-US" sz="6600" err="1"/>
              <a:t>cualquier</a:t>
            </a:r>
            <a:r>
              <a:rPr lang="en-US" sz="6600"/>
              <a:t> </a:t>
            </a:r>
            <a:r>
              <a:rPr lang="en-US" sz="6600" err="1"/>
              <a:t>otro</a:t>
            </a:r>
            <a:r>
              <a:rPr lang="en-US" sz="6600"/>
              <a:t> </a:t>
            </a:r>
            <a:r>
              <a:rPr lang="en-US" sz="6600" err="1"/>
              <a:t>invitado</a:t>
            </a:r>
            <a:r>
              <a:rPr lang="en-US" sz="6600"/>
              <a:t> </a:t>
            </a:r>
            <a:endParaRPr sz="6600"/>
          </a:p>
          <a:p>
            <a:pPr lvl="1" indent="-333375">
              <a:lnSpc>
                <a:spcPct val="114999"/>
              </a:lnSpc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6600"/>
              <a:t>Aviso que </a:t>
            </a:r>
            <a:r>
              <a:rPr lang="en-US" sz="6600" err="1"/>
              <a:t>grabaré</a:t>
            </a:r>
            <a:r>
              <a:rPr lang="en-US" sz="6600"/>
              <a:t> la </a:t>
            </a:r>
            <a:r>
              <a:rPr lang="en-US" sz="6600" err="1"/>
              <a:t>reunión</a:t>
            </a:r>
            <a:r>
              <a:rPr lang="en-US" sz="6600"/>
              <a:t>.</a:t>
            </a:r>
            <a:endParaRPr sz="6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600"/>
          </a:p>
          <a:p>
            <a:pPr marL="0" indent="0"/>
            <a:r>
              <a:rPr lang="en-US" sz="6600" b="1" err="1"/>
              <a:t>Solicitud</a:t>
            </a:r>
            <a:r>
              <a:rPr lang="en-US" sz="6600" b="1"/>
              <a:t> de un IEP/</a:t>
            </a:r>
            <a:r>
              <a:rPr lang="en-US" sz="6600" b="1" err="1"/>
              <a:t>evaluación</a:t>
            </a:r>
            <a:endParaRPr err="1"/>
          </a:p>
          <a:p>
            <a:pPr indent="0"/>
            <a:r>
              <a:rPr lang="en-US" sz="6600" b="1"/>
              <a:t>HACER TODAS LAS PETICIONES POR ESCRITO</a:t>
            </a:r>
            <a:endParaRPr/>
          </a:p>
          <a:p>
            <a:pPr marL="914400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6600" err="1"/>
              <a:t>preocupaciones</a:t>
            </a:r>
            <a:endParaRPr sz="6600" err="1"/>
          </a:p>
          <a:p>
            <a:pPr marL="914400" indent="-333375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6600" err="1"/>
              <a:t>comunicar</a:t>
            </a:r>
            <a:r>
              <a:rPr lang="en-US" sz="6600"/>
              <a:t> </a:t>
            </a:r>
            <a:r>
              <a:rPr lang="en-US" sz="6600" err="1"/>
              <a:t>el</a:t>
            </a:r>
            <a:r>
              <a:rPr lang="en-US" sz="6600"/>
              <a:t> </a:t>
            </a:r>
            <a:r>
              <a:rPr lang="en-US" sz="6600" err="1"/>
              <a:t>motivo</a:t>
            </a:r>
            <a:r>
              <a:rPr lang="en-US" sz="6600"/>
              <a:t> de la </a:t>
            </a:r>
            <a:r>
              <a:rPr lang="en-US" sz="6600" err="1"/>
              <a:t>petición</a:t>
            </a:r>
            <a:r>
              <a:rPr lang="en-US" sz="6600"/>
              <a:t> -</a:t>
            </a:r>
            <a:endParaRPr sz="6600"/>
          </a:p>
          <a:p>
            <a:pPr marL="914400" indent="-333375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6600" err="1"/>
              <a:t>Necesidad</a:t>
            </a:r>
            <a:r>
              <a:rPr lang="en-US" sz="6600"/>
              <a:t> de </a:t>
            </a:r>
            <a:r>
              <a:rPr lang="en-US" sz="6600" err="1"/>
              <a:t>intérpretes</a:t>
            </a:r>
            <a:endParaRPr sz="6600" err="1"/>
          </a:p>
          <a:p>
            <a:pPr marL="914400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6600" err="1"/>
              <a:t>registros</a:t>
            </a:r>
            <a:endParaRPr sz="6600" err="1"/>
          </a:p>
          <a:p>
            <a:pPr marL="914400" lvl="0" indent="-3333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6600" err="1"/>
              <a:t>grabación</a:t>
            </a:r>
            <a:endParaRPr sz="6600" err="1"/>
          </a:p>
          <a:p>
            <a:pPr marL="914400" indent="-333375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6600" err="1"/>
              <a:t>Borrador</a:t>
            </a:r>
            <a:r>
              <a:rPr lang="en-US" sz="6600"/>
              <a:t> del IEP </a:t>
            </a:r>
            <a:r>
              <a:rPr lang="en-US" sz="6600" err="1"/>
              <a:t>en</a:t>
            </a:r>
            <a:r>
              <a:rPr lang="en-US" sz="6600"/>
              <a:t> la </a:t>
            </a:r>
            <a:r>
              <a:rPr lang="en-US" sz="6600" err="1"/>
              <a:t>lengua</a:t>
            </a:r>
            <a:r>
              <a:rPr lang="en-US" sz="6600"/>
              <a:t> </a:t>
            </a:r>
            <a:r>
              <a:rPr lang="en-US" sz="6600" err="1"/>
              <a:t>materna</a:t>
            </a:r>
            <a:endParaRPr sz="6600" err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65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66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5409cc971d_0_17"/>
          <p:cNvSpPr txBox="1"/>
          <p:nvPr/>
        </p:nvSpPr>
        <p:spPr>
          <a:xfrm>
            <a:off x="6435700" y="1745325"/>
            <a:ext cx="4650000" cy="356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900" b="1" err="1">
                <a:solidFill>
                  <a:schemeClr val="dk1"/>
                </a:solidFill>
              </a:rPr>
              <a:t>Qué</a:t>
            </a:r>
            <a:r>
              <a:rPr lang="en-US" sz="1900" b="1">
                <a:solidFill>
                  <a:schemeClr val="dk1"/>
                </a:solidFill>
              </a:rPr>
              <a:t> </a:t>
            </a:r>
            <a:r>
              <a:rPr lang="en-US" sz="1900" b="1" err="1">
                <a:solidFill>
                  <a:schemeClr val="dk1"/>
                </a:solidFill>
              </a:rPr>
              <a:t>llevar</a:t>
            </a:r>
            <a:r>
              <a:rPr lang="en-US" sz="1900" b="1">
                <a:solidFill>
                  <a:schemeClr val="dk1"/>
                </a:solidFill>
              </a:rPr>
              <a:t> a un IEP (Marcar </a:t>
            </a:r>
            <a:r>
              <a:rPr lang="en-US" sz="1900" b="1" err="1">
                <a:solidFill>
                  <a:schemeClr val="dk1"/>
                </a:solidFill>
              </a:rPr>
              <a:t>el</a:t>
            </a:r>
            <a:r>
              <a:rPr lang="en-US" sz="1900" b="1">
                <a:solidFill>
                  <a:schemeClr val="dk1"/>
                </a:solidFill>
              </a:rPr>
              <a:t> TONO)</a:t>
            </a:r>
            <a:endParaRPr lang="en-US">
              <a:solidFill>
                <a:schemeClr val="dk1"/>
              </a:solidFill>
            </a:endParaRPr>
          </a:p>
          <a:p>
            <a:pPr marL="457200" indent="-33655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1700"/>
              <a:buFont typeface="Noto Sans Symbols"/>
              <a:buChar char="●"/>
            </a:pPr>
            <a:r>
              <a:rPr lang="en-US" sz="1700">
                <a:solidFill>
                  <a:schemeClr val="dk1"/>
                </a:solidFill>
              </a:rPr>
              <a:t>Una </a:t>
            </a:r>
            <a:r>
              <a:rPr lang="en-US" sz="1700" err="1">
                <a:solidFill>
                  <a:schemeClr val="dk1"/>
                </a:solidFill>
              </a:rPr>
              <a:t>foto</a:t>
            </a:r>
            <a:r>
              <a:rPr lang="en-US" sz="1700">
                <a:solidFill>
                  <a:schemeClr val="dk1"/>
                </a:solidFill>
              </a:rPr>
              <a:t> del </a:t>
            </a:r>
            <a:r>
              <a:rPr lang="en-US" sz="1700" err="1">
                <a:solidFill>
                  <a:schemeClr val="dk1"/>
                </a:solidFill>
              </a:rPr>
              <a:t>niño</a:t>
            </a:r>
            <a:r>
              <a:rPr lang="en-US" sz="1700">
                <a:solidFill>
                  <a:schemeClr val="dk1"/>
                </a:solidFill>
              </a:rPr>
              <a:t> </a:t>
            </a:r>
            <a:endParaRPr sz="1700">
              <a:solidFill>
                <a:schemeClr val="dk1"/>
              </a:solidFill>
            </a:endParaRPr>
          </a:p>
          <a:p>
            <a:pPr marL="457200" indent="-336550">
              <a:lnSpc>
                <a:spcPct val="90000"/>
              </a:lnSpc>
              <a:buClr>
                <a:schemeClr val="dk1"/>
              </a:buClr>
              <a:buSzPts val="1700"/>
              <a:buFont typeface="Noto Sans Symbols"/>
              <a:buChar char="●"/>
            </a:pPr>
            <a:r>
              <a:rPr lang="en-US" sz="1700">
                <a:solidFill>
                  <a:schemeClr val="dk1"/>
                </a:solidFill>
              </a:rPr>
              <a:t>Traer </a:t>
            </a:r>
            <a:r>
              <a:rPr lang="en-US" sz="1700" err="1">
                <a:solidFill>
                  <a:schemeClr val="dk1"/>
                </a:solidFill>
              </a:rPr>
              <a:t>donas</a:t>
            </a:r>
            <a:r>
              <a:rPr lang="en-US" sz="1700">
                <a:solidFill>
                  <a:schemeClr val="dk1"/>
                </a:solidFill>
              </a:rPr>
              <a:t> / aperitivos </a:t>
            </a:r>
            <a:endParaRPr sz="1700">
              <a:solidFill>
                <a:schemeClr val="dk1"/>
              </a:solidFill>
            </a:endParaRPr>
          </a:p>
          <a:p>
            <a:pPr marL="457200" indent="-333375">
              <a:lnSpc>
                <a:spcPct val="90000"/>
              </a:lnSpc>
              <a:buClr>
                <a:schemeClr val="dk1"/>
              </a:buClr>
              <a:buSzPts val="1650"/>
              <a:buFont typeface="Noto Sans Symbols"/>
              <a:buChar char="●"/>
            </a:pPr>
            <a:r>
              <a:rPr lang="en-US" sz="1650">
                <a:solidFill>
                  <a:schemeClr val="dk1"/>
                </a:solidFill>
              </a:rPr>
              <a:t>Traer </a:t>
            </a:r>
            <a:r>
              <a:rPr lang="en-US" sz="1650" err="1">
                <a:solidFill>
                  <a:schemeClr val="dk1"/>
                </a:solidFill>
              </a:rPr>
              <a:t>una</a:t>
            </a:r>
            <a:r>
              <a:rPr lang="en-US" sz="1650">
                <a:solidFill>
                  <a:schemeClr val="dk1"/>
                </a:solidFill>
              </a:rPr>
              <a:t> </a:t>
            </a:r>
            <a:r>
              <a:rPr lang="en-US" sz="1650" err="1">
                <a:solidFill>
                  <a:schemeClr val="dk1"/>
                </a:solidFill>
              </a:rPr>
              <a:t>buena</a:t>
            </a:r>
            <a:r>
              <a:rPr lang="en-US" sz="1650">
                <a:solidFill>
                  <a:schemeClr val="dk1"/>
                </a:solidFill>
              </a:rPr>
              <a:t> </a:t>
            </a:r>
            <a:r>
              <a:rPr lang="en-US" sz="1650" err="1">
                <a:solidFill>
                  <a:schemeClr val="dk1"/>
                </a:solidFill>
              </a:rPr>
              <a:t>actitud</a:t>
            </a:r>
            <a:r>
              <a:rPr lang="en-US" sz="1650">
                <a:solidFill>
                  <a:schemeClr val="dk1"/>
                </a:solidFill>
              </a:rPr>
              <a:t> </a:t>
            </a:r>
            <a:r>
              <a:rPr lang="en-US" sz="1650" err="1">
                <a:solidFill>
                  <a:schemeClr val="dk1"/>
                </a:solidFill>
              </a:rPr>
              <a:t>positiva</a:t>
            </a:r>
            <a:r>
              <a:rPr lang="en-US" sz="1650">
                <a:solidFill>
                  <a:schemeClr val="dk1"/>
                </a:solidFill>
              </a:rPr>
              <a:t> </a:t>
            </a:r>
            <a:endParaRPr sz="1650">
              <a:solidFill>
                <a:schemeClr val="dk1"/>
              </a:solidFill>
            </a:endParaRPr>
          </a:p>
          <a:p>
            <a:pPr marL="457200" indent="-333375">
              <a:lnSpc>
                <a:spcPct val="90000"/>
              </a:lnSpc>
              <a:buClr>
                <a:schemeClr val="dk1"/>
              </a:buClr>
              <a:buSzPts val="1650"/>
              <a:buFont typeface="Noto Sans Symbols"/>
              <a:buChar char="●"/>
            </a:pPr>
            <a:r>
              <a:rPr lang="en-US" sz="1650">
                <a:solidFill>
                  <a:schemeClr val="dk1"/>
                </a:solidFill>
              </a:rPr>
              <a:t>El </a:t>
            </a:r>
            <a:r>
              <a:rPr lang="en-US" sz="1650" err="1">
                <a:solidFill>
                  <a:schemeClr val="dk1"/>
                </a:solidFill>
              </a:rPr>
              <a:t>cuaderno</a:t>
            </a:r>
            <a:r>
              <a:rPr lang="en-US" sz="1650">
                <a:solidFill>
                  <a:schemeClr val="dk1"/>
                </a:solidFill>
              </a:rPr>
              <a:t> de mi </a:t>
            </a:r>
            <a:r>
              <a:rPr lang="en-US" sz="1650" err="1">
                <a:solidFill>
                  <a:schemeClr val="dk1"/>
                </a:solidFill>
              </a:rPr>
              <a:t>hijo</a:t>
            </a:r>
            <a:r>
              <a:rPr lang="en-US" sz="1650">
                <a:solidFill>
                  <a:schemeClr val="dk1"/>
                </a:solidFill>
              </a:rPr>
              <a:t> </a:t>
            </a:r>
            <a:endParaRPr sz="1650">
              <a:solidFill>
                <a:schemeClr val="dk1"/>
              </a:solidFill>
            </a:endParaRPr>
          </a:p>
          <a:p>
            <a:pPr marL="914400" lvl="1" indent="-333375">
              <a:lnSpc>
                <a:spcPct val="90000"/>
              </a:lnSpc>
              <a:buClr>
                <a:schemeClr val="dk1"/>
              </a:buClr>
              <a:buSzPts val="1650"/>
              <a:buFont typeface="Noto Sans Symbols"/>
              <a:buChar char="○"/>
            </a:pPr>
            <a:r>
              <a:rPr lang="en-US" sz="1650" err="1">
                <a:solidFill>
                  <a:schemeClr val="dk1"/>
                </a:solidFill>
              </a:rPr>
              <a:t>Pestaña</a:t>
            </a:r>
            <a:r>
              <a:rPr lang="en-US" sz="1650">
                <a:solidFill>
                  <a:schemeClr val="dk1"/>
                </a:solidFill>
              </a:rPr>
              <a:t> del IEP </a:t>
            </a:r>
            <a:endParaRPr sz="1650">
              <a:solidFill>
                <a:schemeClr val="dk1"/>
              </a:solidFill>
            </a:endParaRPr>
          </a:p>
          <a:p>
            <a:pPr marL="914400" lvl="1" indent="-333375">
              <a:lnSpc>
                <a:spcPct val="90000"/>
              </a:lnSpc>
              <a:buClr>
                <a:schemeClr val="dk1"/>
              </a:buClr>
              <a:buSzPts val="1650"/>
              <a:buFont typeface="Noto Sans Symbols"/>
              <a:buChar char="○"/>
            </a:pPr>
            <a:r>
              <a:rPr lang="en-US" sz="1650" err="1">
                <a:solidFill>
                  <a:schemeClr val="dk1"/>
                </a:solidFill>
              </a:rPr>
              <a:t>Información</a:t>
            </a:r>
            <a:r>
              <a:rPr lang="en-US" sz="1650">
                <a:solidFill>
                  <a:schemeClr val="dk1"/>
                </a:solidFill>
              </a:rPr>
              <a:t> </a:t>
            </a:r>
            <a:r>
              <a:rPr lang="en-US" sz="1650" err="1">
                <a:solidFill>
                  <a:schemeClr val="dk1"/>
                </a:solidFill>
              </a:rPr>
              <a:t>sobre</a:t>
            </a:r>
            <a:r>
              <a:rPr lang="en-US" sz="1650">
                <a:solidFill>
                  <a:schemeClr val="dk1"/>
                </a:solidFill>
              </a:rPr>
              <a:t> mi </a:t>
            </a:r>
            <a:r>
              <a:rPr lang="en-US" sz="1650" err="1">
                <a:solidFill>
                  <a:schemeClr val="dk1"/>
                </a:solidFill>
              </a:rPr>
              <a:t>hijo</a:t>
            </a:r>
            <a:r>
              <a:rPr lang="en-US" sz="1650">
                <a:solidFill>
                  <a:schemeClr val="dk1"/>
                </a:solidFill>
              </a:rPr>
              <a:t> para </a:t>
            </a:r>
            <a:r>
              <a:rPr lang="en-US" sz="1650" err="1">
                <a:solidFill>
                  <a:schemeClr val="dk1"/>
                </a:solidFill>
              </a:rPr>
              <a:t>entender</a:t>
            </a:r>
            <a:r>
              <a:rPr lang="en-US" sz="1650">
                <a:solidFill>
                  <a:schemeClr val="dk1"/>
                </a:solidFill>
              </a:rPr>
              <a:t> </a:t>
            </a:r>
            <a:r>
              <a:rPr lang="en-US" sz="1650" err="1">
                <a:solidFill>
                  <a:schemeClr val="dk1"/>
                </a:solidFill>
              </a:rPr>
              <a:t>mejor</a:t>
            </a:r>
            <a:r>
              <a:rPr lang="en-US" sz="1650">
                <a:solidFill>
                  <a:schemeClr val="dk1"/>
                </a:solidFill>
              </a:rPr>
              <a:t> sus </a:t>
            </a:r>
            <a:r>
              <a:rPr lang="en-US" sz="1650" err="1">
                <a:solidFill>
                  <a:schemeClr val="dk1"/>
                </a:solidFill>
              </a:rPr>
              <a:t>necesidades</a:t>
            </a:r>
            <a:r>
              <a:rPr lang="en-US" sz="1650">
                <a:solidFill>
                  <a:schemeClr val="dk1"/>
                </a:solidFill>
              </a:rPr>
              <a:t> </a:t>
            </a: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176" name="Google Shape;176;g15409cc971d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550" y="4006425"/>
            <a:ext cx="2691450" cy="269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41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409cc971d_1_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</p:spPr>
        <p:txBody>
          <a:bodyPr spcFirstLastPara="1" wrap="square" lIns="0" tIns="45700" rIns="0" bIns="45700" anchor="b" anchorCtr="0">
            <a:normAutofit/>
          </a:bodyPr>
          <a:lstStyle/>
          <a:p>
            <a:pPr algn="ctr"/>
            <a:r>
              <a:rPr lang="en-US"/>
              <a:t>SUGERENCIAS para prepararse para un IEP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83" name="Google Shape;183;g15409cc971d_1_9"/>
          <p:cNvSpPr txBox="1">
            <a:spLocks noGrp="1"/>
          </p:cNvSpPr>
          <p:nvPr>
            <p:ph type="body" idx="1"/>
          </p:nvPr>
        </p:nvSpPr>
        <p:spPr>
          <a:xfrm>
            <a:off x="528925" y="1683750"/>
            <a:ext cx="3611100" cy="3591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0" indent="0"/>
            <a:r>
              <a:rPr lang="en-US" sz="1650" u="sng"/>
              <a:t>Durante </a:t>
            </a:r>
            <a:r>
              <a:rPr lang="en-US" sz="1650" u="sng" err="1"/>
              <a:t>el</a:t>
            </a:r>
            <a:r>
              <a:rPr lang="en-US" sz="1650" u="sng"/>
              <a:t> IEP </a:t>
            </a:r>
            <a:endParaRPr sz="1650" u="sng"/>
          </a:p>
          <a:p>
            <a:pPr indent="-325120">
              <a:buSzPct val="100000"/>
              <a:buChar char="●"/>
            </a:pPr>
            <a:r>
              <a:rPr lang="en-US" sz="1650" err="1"/>
              <a:t>mantener</a:t>
            </a:r>
            <a:r>
              <a:rPr lang="en-US" sz="1650"/>
              <a:t> la </a:t>
            </a:r>
            <a:r>
              <a:rPr lang="en-US" sz="1650" err="1"/>
              <a:t>calma</a:t>
            </a:r>
            <a:r>
              <a:rPr lang="en-US" sz="1650"/>
              <a:t> </a:t>
            </a:r>
            <a:endParaRPr sz="1650"/>
          </a:p>
          <a:p>
            <a:pPr indent="-325120">
              <a:spcBef>
                <a:spcPts val="0"/>
              </a:spcBef>
              <a:buSzPct val="100000"/>
              <a:buChar char="●"/>
            </a:pPr>
            <a:r>
              <a:rPr lang="en-US" sz="1650" err="1"/>
              <a:t>escuchar</a:t>
            </a:r>
            <a:r>
              <a:rPr lang="en-US" sz="1650"/>
              <a:t> a </a:t>
            </a:r>
            <a:r>
              <a:rPr lang="en-US" sz="1650" err="1"/>
              <a:t>los</a:t>
            </a:r>
            <a:r>
              <a:rPr lang="en-US" sz="1650"/>
              <a:t> </a:t>
            </a:r>
            <a:r>
              <a:rPr lang="en-US" sz="1650" err="1"/>
              <a:t>presentadores</a:t>
            </a:r>
            <a:r>
              <a:rPr lang="en-US" sz="1650"/>
              <a:t> </a:t>
            </a:r>
            <a:endParaRPr sz="1650"/>
          </a:p>
          <a:p>
            <a:pPr indent="-325120">
              <a:spcBef>
                <a:spcPts val="0"/>
              </a:spcBef>
              <a:buSzPct val="100000"/>
              <a:buChar char="●"/>
            </a:pPr>
            <a:r>
              <a:rPr lang="en-US" sz="1650"/>
              <a:t>tome </a:t>
            </a:r>
            <a:r>
              <a:rPr lang="en-US" sz="1650" err="1"/>
              <a:t>notas</a:t>
            </a:r>
            <a:r>
              <a:rPr lang="en-US" sz="1650"/>
              <a:t> - </a:t>
            </a:r>
            <a:r>
              <a:rPr lang="en-US" sz="1650" err="1"/>
              <a:t>cantidad</a:t>
            </a:r>
            <a:r>
              <a:rPr lang="en-US" sz="1650"/>
              <a:t> de </a:t>
            </a:r>
            <a:r>
              <a:rPr lang="en-US" sz="1650" err="1"/>
              <a:t>servicios</a:t>
            </a:r>
            <a:r>
              <a:rPr lang="en-US" sz="1650"/>
              <a:t>, </a:t>
            </a:r>
            <a:r>
              <a:rPr lang="en-US" sz="1650" err="1"/>
              <a:t>acomodaciones</a:t>
            </a:r>
            <a:r>
              <a:rPr lang="en-US" sz="1650"/>
              <a:t>, </a:t>
            </a:r>
            <a:r>
              <a:rPr lang="en-US" sz="1650" err="1"/>
              <a:t>etc</a:t>
            </a:r>
            <a:r>
              <a:rPr lang="en-US" sz="1650"/>
              <a:t> - para </a:t>
            </a:r>
            <a:r>
              <a:rPr lang="en-US" sz="1650" err="1"/>
              <a:t>usted</a:t>
            </a:r>
            <a:r>
              <a:rPr lang="en-US" sz="1650"/>
              <a:t> </a:t>
            </a:r>
            <a:r>
              <a:rPr lang="en-US" sz="1650" err="1"/>
              <a:t>mismo</a:t>
            </a:r>
            <a:r>
              <a:rPr lang="en-US" sz="1650"/>
              <a:t> </a:t>
            </a:r>
            <a:endParaRPr sz="1650"/>
          </a:p>
          <a:p>
            <a:pPr indent="-325120">
              <a:spcBef>
                <a:spcPts val="0"/>
              </a:spcBef>
              <a:buSzPct val="100000"/>
              <a:buChar char="●"/>
            </a:pPr>
            <a:r>
              <a:rPr lang="en-US" sz="1650"/>
              <a:t>no </a:t>
            </a:r>
            <a:r>
              <a:rPr lang="en-US" sz="1650" err="1"/>
              <a:t>tenga</a:t>
            </a:r>
            <a:r>
              <a:rPr lang="en-US" sz="1650"/>
              <a:t> </a:t>
            </a:r>
            <a:r>
              <a:rPr lang="en-US" sz="1650" err="1"/>
              <a:t>miedo</a:t>
            </a:r>
            <a:r>
              <a:rPr lang="en-US" sz="1650"/>
              <a:t> de </a:t>
            </a:r>
            <a:r>
              <a:rPr lang="en-US" sz="1650" err="1"/>
              <a:t>hacer</a:t>
            </a:r>
            <a:r>
              <a:rPr lang="en-US" sz="1650"/>
              <a:t> </a:t>
            </a:r>
            <a:r>
              <a:rPr lang="en-US" sz="1650" err="1"/>
              <a:t>preguntas</a:t>
            </a:r>
            <a:r>
              <a:rPr lang="en-US" sz="1650"/>
              <a:t> </a:t>
            </a:r>
            <a:endParaRPr sz="1650"/>
          </a:p>
          <a:p>
            <a:pPr indent="-325120">
              <a:spcBef>
                <a:spcPts val="0"/>
              </a:spcBef>
              <a:buSzPct val="100000"/>
              <a:buChar char="●"/>
            </a:pPr>
            <a:r>
              <a:rPr lang="en-US" sz="1650" err="1"/>
              <a:t>está</a:t>
            </a:r>
            <a:r>
              <a:rPr lang="en-US" sz="1650"/>
              <a:t> bien </a:t>
            </a:r>
            <a:r>
              <a:rPr lang="en-US" sz="1650" err="1"/>
              <a:t>tomarse</a:t>
            </a:r>
            <a:r>
              <a:rPr lang="en-US" sz="1650"/>
              <a:t> un </a:t>
            </a:r>
            <a:r>
              <a:rPr lang="en-US" sz="1650" err="1"/>
              <a:t>descanso</a:t>
            </a:r>
            <a:r>
              <a:rPr lang="en-US" sz="1650"/>
              <a:t> </a:t>
            </a:r>
            <a:endParaRPr sz="1650"/>
          </a:p>
          <a:p>
            <a:pPr indent="-325120">
              <a:spcBef>
                <a:spcPts val="0"/>
              </a:spcBef>
              <a:buSzPct val="100000"/>
              <a:buChar char="●"/>
            </a:pPr>
            <a:r>
              <a:rPr lang="en-US" sz="1650" err="1"/>
              <a:t>participe</a:t>
            </a:r>
            <a:r>
              <a:rPr lang="en-US" sz="1650"/>
              <a:t> </a:t>
            </a:r>
            <a:r>
              <a:rPr lang="en-US" sz="1650" err="1"/>
              <a:t>activamente</a:t>
            </a:r>
            <a:r>
              <a:rPr lang="en-US" sz="1650"/>
              <a:t> </a:t>
            </a:r>
            <a:endParaRPr sz="1650"/>
          </a:p>
          <a:p>
            <a:pPr indent="-325120">
              <a:spcBef>
                <a:spcPts val="0"/>
              </a:spcBef>
              <a:buSzPct val="100000"/>
              <a:buChar char="●"/>
            </a:pPr>
            <a:r>
              <a:rPr lang="en-US" sz="1650" err="1"/>
              <a:t>manténgase</a:t>
            </a:r>
            <a:r>
              <a:rPr lang="en-US" sz="1650"/>
              <a:t> </a:t>
            </a:r>
            <a:r>
              <a:rPr lang="en-US" sz="1650" err="1"/>
              <a:t>en</a:t>
            </a:r>
            <a:r>
              <a:rPr lang="en-US" sz="1650"/>
              <a:t> </a:t>
            </a:r>
            <a:r>
              <a:rPr lang="en-US" sz="1650" err="1"/>
              <a:t>el</a:t>
            </a:r>
            <a:r>
              <a:rPr lang="en-US" sz="1650"/>
              <a:t> </a:t>
            </a:r>
            <a:r>
              <a:rPr lang="en-US" sz="1650" err="1"/>
              <a:t>orden</a:t>
            </a:r>
            <a:r>
              <a:rPr lang="en-US" sz="1650"/>
              <a:t> del día </a:t>
            </a:r>
            <a:endParaRPr sz="1650"/>
          </a:p>
          <a:p>
            <a:pPr indent="-325120">
              <a:spcBef>
                <a:spcPts val="0"/>
              </a:spcBef>
              <a:buSzPct val="100000"/>
              <a:buChar char="●"/>
            </a:pPr>
            <a:r>
              <a:rPr lang="en-US" sz="1650"/>
              <a:t>no </a:t>
            </a:r>
            <a:r>
              <a:rPr lang="en-US" sz="1650" err="1"/>
              <a:t>utilice</a:t>
            </a:r>
            <a:r>
              <a:rPr lang="en-US" sz="1650"/>
              <a:t> </a:t>
            </a:r>
            <a:r>
              <a:rPr lang="en-US" sz="1650" err="1"/>
              <a:t>declaraciones</a:t>
            </a:r>
            <a:r>
              <a:rPr lang="en-US" sz="1650"/>
              <a:t> "</a:t>
            </a:r>
            <a:r>
              <a:rPr lang="en-US" sz="1650" err="1"/>
              <a:t>yo</a:t>
            </a:r>
            <a:r>
              <a:rPr lang="en-US" sz="1650"/>
              <a:t>". </a:t>
            </a:r>
            <a:endParaRPr sz="1650"/>
          </a:p>
          <a:p>
            <a:pPr indent="-325120">
              <a:spcBef>
                <a:spcPts val="0"/>
              </a:spcBef>
              <a:buSzPct val="100000"/>
              <a:buChar char="●"/>
            </a:pPr>
            <a:r>
              <a:rPr lang="en-US" sz="1650" err="1"/>
              <a:t>manténgase</a:t>
            </a:r>
            <a:r>
              <a:rPr lang="en-US" sz="1650"/>
              <a:t> </a:t>
            </a:r>
            <a:r>
              <a:rPr lang="en-US" sz="1650" err="1"/>
              <a:t>enfocado</a:t>
            </a:r>
            <a:r>
              <a:rPr lang="en-US" sz="1650"/>
              <a:t> </a:t>
            </a:r>
            <a:r>
              <a:rPr lang="en-US" sz="1650" err="1"/>
              <a:t>en</a:t>
            </a:r>
            <a:r>
              <a:rPr lang="en-US" sz="1650"/>
              <a:t> las </a:t>
            </a:r>
            <a:r>
              <a:rPr lang="en-US" sz="1650" err="1"/>
              <a:t>necesidades</a:t>
            </a:r>
            <a:r>
              <a:rPr lang="en-US" sz="1650"/>
              <a:t> de </a:t>
            </a:r>
            <a:r>
              <a:rPr lang="en-US" sz="1650" err="1"/>
              <a:t>su</a:t>
            </a:r>
            <a:r>
              <a:rPr lang="en-US" sz="1650"/>
              <a:t> </a:t>
            </a:r>
            <a:r>
              <a:rPr lang="en-US" sz="1650" err="1"/>
              <a:t>hijo</a:t>
            </a:r>
            <a:r>
              <a:rPr lang="en-US" sz="1650"/>
              <a:t> </a:t>
            </a:r>
            <a:endParaRPr sz="1650"/>
          </a:p>
          <a:p>
            <a:pPr indent="-325120">
              <a:spcBef>
                <a:spcPts val="0"/>
              </a:spcBef>
              <a:buSzPct val="100000"/>
              <a:buChar char="●"/>
            </a:pPr>
            <a:endParaRPr lang="en-US" sz="1650"/>
          </a:p>
          <a:p>
            <a:pPr indent="-325120">
              <a:spcBef>
                <a:spcPts val="0"/>
              </a:spcBef>
              <a:buSzPct val="100000"/>
              <a:buChar char="●"/>
            </a:pPr>
            <a:endParaRPr lang="en-US" sz="1650"/>
          </a:p>
          <a:p>
            <a:pPr marL="0" indent="0"/>
            <a:r>
              <a:rPr lang="en-US" sz="1450"/>
              <a:t>(USTED ES EL PRIMER DEFENSOR DE SU HIJO) 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50"/>
          </a:p>
          <a:p>
            <a:pPr indent="0"/>
            <a:endParaRPr sz="165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50"/>
          </a:p>
        </p:txBody>
      </p:sp>
      <p:sp>
        <p:nvSpPr>
          <p:cNvPr id="184" name="Google Shape;184;g15409cc971d_1_9"/>
          <p:cNvSpPr txBox="1"/>
          <p:nvPr/>
        </p:nvSpPr>
        <p:spPr>
          <a:xfrm>
            <a:off x="4242937" y="1683750"/>
            <a:ext cx="4010700" cy="378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550" u="sng">
                <a:solidFill>
                  <a:schemeClr val="dk1"/>
                </a:solidFill>
              </a:rPr>
              <a:t>Al FINAL del IEP</a:t>
            </a:r>
            <a:endParaRPr lang="en-US">
              <a:solidFill>
                <a:schemeClr val="dk1"/>
              </a:solidFill>
            </a:endParaRPr>
          </a:p>
          <a:p>
            <a:pPr marL="457200" indent="-327025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1550"/>
              <a:buFont typeface="Noto Sans Symbols"/>
              <a:buChar char="●"/>
            </a:pPr>
            <a:r>
              <a:rPr lang="en-US" sz="1550" err="1">
                <a:solidFill>
                  <a:schemeClr val="dk1"/>
                </a:solidFill>
              </a:rPr>
              <a:t>asegúrese</a:t>
            </a:r>
            <a:r>
              <a:rPr lang="en-US" sz="1550">
                <a:solidFill>
                  <a:schemeClr val="dk1"/>
                </a:solidFill>
              </a:rPr>
              <a:t> de que </a:t>
            </a:r>
            <a:r>
              <a:rPr lang="en-US" sz="1550" err="1">
                <a:solidFill>
                  <a:schemeClr val="dk1"/>
                </a:solidFill>
              </a:rPr>
              <a:t>haya</a:t>
            </a:r>
            <a:r>
              <a:rPr lang="en-US" sz="1550">
                <a:solidFill>
                  <a:schemeClr val="dk1"/>
                </a:solidFill>
              </a:rPr>
              <a:t> </a:t>
            </a:r>
            <a:r>
              <a:rPr lang="en-US" sz="1550" err="1">
                <a:solidFill>
                  <a:schemeClr val="dk1"/>
                </a:solidFill>
              </a:rPr>
              <a:t>tiempo</a:t>
            </a:r>
            <a:r>
              <a:rPr lang="en-US" sz="1550">
                <a:solidFill>
                  <a:schemeClr val="dk1"/>
                </a:solidFill>
              </a:rPr>
              <a:t> para leer las </a:t>
            </a:r>
            <a:r>
              <a:rPr lang="en-US" sz="1550" err="1">
                <a:solidFill>
                  <a:schemeClr val="dk1"/>
                </a:solidFill>
              </a:rPr>
              <a:t>notas</a:t>
            </a:r>
            <a:endParaRPr sz="1550" err="1">
              <a:solidFill>
                <a:schemeClr val="dk1"/>
              </a:solidFill>
            </a:endParaRPr>
          </a:p>
          <a:p>
            <a:pPr marL="457200" indent="-327025">
              <a:lnSpc>
                <a:spcPct val="90000"/>
              </a:lnSpc>
              <a:buClr>
                <a:schemeClr val="dk1"/>
              </a:buClr>
              <a:buSzPts val="1550"/>
              <a:buFont typeface="Noto Sans Symbols"/>
              <a:buChar char="●"/>
            </a:pPr>
            <a:r>
              <a:rPr lang="en-US" sz="1550" err="1">
                <a:solidFill>
                  <a:schemeClr val="dk1"/>
                </a:solidFill>
              </a:rPr>
              <a:t>asegúrese</a:t>
            </a:r>
            <a:r>
              <a:rPr lang="en-US" sz="1550">
                <a:solidFill>
                  <a:schemeClr val="dk1"/>
                </a:solidFill>
              </a:rPr>
              <a:t> de que </a:t>
            </a:r>
            <a:r>
              <a:rPr lang="en-US" sz="1550" err="1">
                <a:solidFill>
                  <a:schemeClr val="dk1"/>
                </a:solidFill>
              </a:rPr>
              <a:t>todos</a:t>
            </a:r>
            <a:r>
              <a:rPr lang="en-US" sz="1550">
                <a:solidFill>
                  <a:schemeClr val="dk1"/>
                </a:solidFill>
              </a:rPr>
              <a:t> </a:t>
            </a:r>
            <a:r>
              <a:rPr lang="en-US" sz="1550" err="1">
                <a:solidFill>
                  <a:schemeClr val="dk1"/>
                </a:solidFill>
              </a:rPr>
              <a:t>los</a:t>
            </a:r>
            <a:r>
              <a:rPr lang="en-US" sz="1550">
                <a:solidFill>
                  <a:schemeClr val="dk1"/>
                </a:solidFill>
              </a:rPr>
              <a:t> </a:t>
            </a:r>
            <a:r>
              <a:rPr lang="en-US" sz="1550" err="1">
                <a:solidFill>
                  <a:schemeClr val="dk1"/>
                </a:solidFill>
              </a:rPr>
              <a:t>servicios</a:t>
            </a:r>
            <a:r>
              <a:rPr lang="en-US" sz="1550">
                <a:solidFill>
                  <a:schemeClr val="dk1"/>
                </a:solidFill>
              </a:rPr>
              <a:t>, </a:t>
            </a:r>
            <a:r>
              <a:rPr lang="en-US" sz="1550" err="1">
                <a:solidFill>
                  <a:schemeClr val="dk1"/>
                </a:solidFill>
              </a:rPr>
              <a:t>acomodaciones</a:t>
            </a:r>
            <a:r>
              <a:rPr lang="en-US" sz="1550">
                <a:solidFill>
                  <a:schemeClr val="dk1"/>
                </a:solidFill>
              </a:rPr>
              <a:t> y </a:t>
            </a:r>
            <a:r>
              <a:rPr lang="en-US" sz="1550" err="1">
                <a:solidFill>
                  <a:schemeClr val="dk1"/>
                </a:solidFill>
              </a:rPr>
              <a:t>equipo</a:t>
            </a:r>
            <a:r>
              <a:rPr lang="en-US" sz="1550">
                <a:solidFill>
                  <a:schemeClr val="dk1"/>
                </a:solidFill>
              </a:rPr>
              <a:t> </a:t>
            </a:r>
            <a:r>
              <a:rPr lang="en-US" sz="1550" err="1">
                <a:solidFill>
                  <a:schemeClr val="dk1"/>
                </a:solidFill>
              </a:rPr>
              <a:t>están</a:t>
            </a:r>
            <a:r>
              <a:rPr lang="en-US" sz="1550">
                <a:solidFill>
                  <a:schemeClr val="dk1"/>
                </a:solidFill>
              </a:rPr>
              <a:t> </a:t>
            </a:r>
            <a:r>
              <a:rPr lang="en-US" sz="1550" err="1">
                <a:solidFill>
                  <a:schemeClr val="dk1"/>
                </a:solidFill>
              </a:rPr>
              <a:t>listados</a:t>
            </a:r>
          </a:p>
          <a:p>
            <a:pPr marL="457200" indent="-327025">
              <a:lnSpc>
                <a:spcPct val="90000"/>
              </a:lnSpc>
              <a:buClr>
                <a:schemeClr val="dk1"/>
              </a:buClr>
              <a:buSzPts val="1550"/>
              <a:buFont typeface="Noto Sans Symbols"/>
              <a:buChar char="●"/>
            </a:pPr>
            <a:r>
              <a:rPr lang="en-US" sz="1550">
                <a:solidFill>
                  <a:schemeClr val="dk1"/>
                </a:solidFill>
              </a:rPr>
              <a:t>es </a:t>
            </a:r>
            <a:r>
              <a:rPr lang="en-US" sz="1550" err="1">
                <a:solidFill>
                  <a:schemeClr val="dk1"/>
                </a:solidFill>
              </a:rPr>
              <a:t>aceptable</a:t>
            </a:r>
            <a:r>
              <a:rPr lang="en-US" sz="1550">
                <a:solidFill>
                  <a:schemeClr val="dk1"/>
                </a:solidFill>
              </a:rPr>
              <a:t> no </a:t>
            </a:r>
            <a:r>
              <a:rPr lang="en-US" sz="1550" err="1">
                <a:solidFill>
                  <a:schemeClr val="dk1"/>
                </a:solidFill>
              </a:rPr>
              <a:t>firmar</a:t>
            </a:r>
            <a:r>
              <a:rPr lang="en-US" sz="1550">
                <a:solidFill>
                  <a:schemeClr val="dk1"/>
                </a:solidFill>
              </a:rPr>
              <a:t> </a:t>
            </a:r>
            <a:r>
              <a:rPr lang="en-US" sz="1550" err="1">
                <a:solidFill>
                  <a:schemeClr val="dk1"/>
                </a:solidFill>
              </a:rPr>
              <a:t>el</a:t>
            </a:r>
            <a:r>
              <a:rPr lang="en-US" sz="1550">
                <a:solidFill>
                  <a:schemeClr val="dk1"/>
                </a:solidFill>
              </a:rPr>
              <a:t> IEP </a:t>
            </a:r>
            <a:r>
              <a:rPr lang="en-US" sz="1550" err="1">
                <a:solidFill>
                  <a:schemeClr val="dk1"/>
                </a:solidFill>
              </a:rPr>
              <a:t>en</a:t>
            </a:r>
            <a:r>
              <a:rPr lang="en-US" sz="1550">
                <a:solidFill>
                  <a:schemeClr val="dk1"/>
                </a:solidFill>
              </a:rPr>
              <a:t> la </a:t>
            </a:r>
            <a:r>
              <a:rPr lang="en-US" sz="1550" err="1">
                <a:solidFill>
                  <a:schemeClr val="dk1"/>
                </a:solidFill>
              </a:rPr>
              <a:t>reunión</a:t>
            </a:r>
            <a:r>
              <a:rPr lang="en-US" sz="1550">
                <a:solidFill>
                  <a:schemeClr val="dk1"/>
                </a:solidFill>
              </a:rPr>
              <a:t>. </a:t>
            </a:r>
            <a:endParaRPr sz="1550">
              <a:solidFill>
                <a:schemeClr val="dk1"/>
              </a:solidFill>
            </a:endParaRPr>
          </a:p>
          <a:p>
            <a:pPr marL="457200" indent="-327025">
              <a:lnSpc>
                <a:spcPct val="90000"/>
              </a:lnSpc>
              <a:buClr>
                <a:schemeClr val="dk1"/>
              </a:buClr>
              <a:buSzPts val="1550"/>
              <a:buFont typeface="Noto Sans Symbols"/>
              <a:buChar char="●"/>
            </a:pPr>
            <a:r>
              <a:rPr lang="en-US" sz="1550" err="1">
                <a:solidFill>
                  <a:schemeClr val="dk1"/>
                </a:solidFill>
              </a:rPr>
              <a:t>está</a:t>
            </a:r>
            <a:r>
              <a:rPr lang="en-US" sz="1550">
                <a:solidFill>
                  <a:schemeClr val="dk1"/>
                </a:solidFill>
              </a:rPr>
              <a:t> bien </a:t>
            </a:r>
            <a:r>
              <a:rPr lang="en-US" sz="1550" err="1">
                <a:solidFill>
                  <a:schemeClr val="dk1"/>
                </a:solidFill>
              </a:rPr>
              <a:t>solicitar</a:t>
            </a:r>
            <a:r>
              <a:rPr lang="en-US" sz="1550">
                <a:solidFill>
                  <a:schemeClr val="dk1"/>
                </a:solidFill>
              </a:rPr>
              <a:t> </a:t>
            </a:r>
            <a:r>
              <a:rPr lang="en-US" sz="1550" err="1">
                <a:solidFill>
                  <a:schemeClr val="dk1"/>
                </a:solidFill>
              </a:rPr>
              <a:t>una</a:t>
            </a:r>
            <a:r>
              <a:rPr lang="en-US" sz="1550">
                <a:solidFill>
                  <a:schemeClr val="dk1"/>
                </a:solidFill>
              </a:rPr>
              <a:t> </a:t>
            </a:r>
            <a:r>
              <a:rPr lang="en-US" sz="1550" err="1">
                <a:solidFill>
                  <a:schemeClr val="dk1"/>
                </a:solidFill>
              </a:rPr>
              <a:t>visita</a:t>
            </a:r>
            <a:r>
              <a:rPr lang="en-US" sz="1550">
                <a:solidFill>
                  <a:schemeClr val="dk1"/>
                </a:solidFill>
              </a:rPr>
              <a:t> de </a:t>
            </a:r>
            <a:r>
              <a:rPr lang="en-US" sz="1550" err="1">
                <a:solidFill>
                  <a:schemeClr val="dk1"/>
                </a:solidFill>
              </a:rPr>
              <a:t>colocación</a:t>
            </a:r>
            <a:r>
              <a:rPr lang="en-US" sz="1550">
                <a:solidFill>
                  <a:schemeClr val="dk1"/>
                </a:solidFill>
              </a:rPr>
              <a:t>/</a:t>
            </a:r>
            <a:r>
              <a:rPr lang="en-US" sz="1550" err="1">
                <a:solidFill>
                  <a:schemeClr val="dk1"/>
                </a:solidFill>
              </a:rPr>
              <a:t>programa</a:t>
            </a:r>
            <a:r>
              <a:rPr lang="en-US" sz="1550">
                <a:solidFill>
                  <a:schemeClr val="dk1"/>
                </a:solidFill>
              </a:rPr>
              <a:t> para </a:t>
            </a:r>
            <a:r>
              <a:rPr lang="en-US" sz="1550" err="1">
                <a:solidFill>
                  <a:schemeClr val="dk1"/>
                </a:solidFill>
              </a:rPr>
              <a:t>su</a:t>
            </a:r>
            <a:r>
              <a:rPr lang="en-US" sz="1550">
                <a:solidFill>
                  <a:schemeClr val="dk1"/>
                </a:solidFill>
              </a:rPr>
              <a:t> </a:t>
            </a:r>
            <a:r>
              <a:rPr lang="en-US" sz="1550" err="1">
                <a:solidFill>
                  <a:schemeClr val="dk1"/>
                </a:solidFill>
              </a:rPr>
              <a:t>hijo</a:t>
            </a:r>
            <a:r>
              <a:rPr lang="en-US" sz="1550">
                <a:solidFill>
                  <a:schemeClr val="dk1"/>
                </a:solidFill>
              </a:rPr>
              <a:t>.</a:t>
            </a:r>
            <a:endParaRPr sz="15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50">
              <a:solidFill>
                <a:schemeClr val="dk1"/>
              </a:solidFill>
            </a:endParaRPr>
          </a:p>
        </p:txBody>
      </p:sp>
      <p:sp>
        <p:nvSpPr>
          <p:cNvPr id="185" name="Google Shape;185;g15409cc971d_1_9"/>
          <p:cNvSpPr txBox="1"/>
          <p:nvPr/>
        </p:nvSpPr>
        <p:spPr>
          <a:xfrm>
            <a:off x="8356525" y="1683738"/>
            <a:ext cx="3691782" cy="194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500" u="sng" err="1">
                <a:solidFill>
                  <a:schemeClr val="dk1"/>
                </a:solidFill>
              </a:rPr>
              <a:t>Después</a:t>
            </a:r>
            <a:r>
              <a:rPr lang="en-US" sz="1500" u="sng">
                <a:solidFill>
                  <a:schemeClr val="dk1"/>
                </a:solidFill>
              </a:rPr>
              <a:t> de la REUNIÓN del IEP</a:t>
            </a:r>
            <a:endParaRPr lang="en-US">
              <a:solidFill>
                <a:schemeClr val="dk1"/>
              </a:solidFill>
            </a:endParaRPr>
          </a:p>
          <a:p>
            <a:pPr marL="457200" lvl="0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err="1">
                <a:solidFill>
                  <a:schemeClr val="dk1"/>
                </a:solidFill>
              </a:rPr>
              <a:t>seguimiento</a:t>
            </a:r>
            <a:endParaRPr sz="1500" err="1">
              <a:solidFill>
                <a:schemeClr val="dk1"/>
              </a:solidFill>
            </a:endParaRPr>
          </a:p>
          <a:p>
            <a:pPr marL="457200" indent="-323850">
              <a:lnSpc>
                <a:spcPct val="90000"/>
              </a:lnSpc>
              <a:buClr>
                <a:schemeClr val="dk1"/>
              </a:buClr>
              <a:buSzPts val="1500"/>
              <a:buChar char="●"/>
            </a:pPr>
            <a:r>
              <a:rPr lang="en-US" sz="1500" err="1">
                <a:solidFill>
                  <a:schemeClr val="dk1"/>
                </a:solidFill>
              </a:rPr>
              <a:t>firmar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el</a:t>
            </a:r>
            <a:r>
              <a:rPr lang="en-US" sz="1500">
                <a:solidFill>
                  <a:schemeClr val="dk1"/>
                </a:solidFill>
              </a:rPr>
              <a:t> IEP lo antes </a:t>
            </a:r>
            <a:r>
              <a:rPr lang="en-US" sz="1500" err="1">
                <a:solidFill>
                  <a:schemeClr val="dk1"/>
                </a:solidFill>
              </a:rPr>
              <a:t>posible</a:t>
            </a:r>
            <a:r>
              <a:rPr lang="en-US" sz="1500">
                <a:solidFill>
                  <a:schemeClr val="dk1"/>
                </a:solidFill>
              </a:rPr>
              <a:t> </a:t>
            </a:r>
          </a:p>
          <a:p>
            <a:pPr marL="457200" indent="-323850">
              <a:lnSpc>
                <a:spcPct val="90000"/>
              </a:lnSpc>
              <a:buClr>
                <a:schemeClr val="dk1"/>
              </a:buClr>
              <a:buSzPts val="1500"/>
              <a:buChar char="●"/>
            </a:pPr>
            <a:r>
              <a:rPr lang="en-US" sz="1500" err="1">
                <a:solidFill>
                  <a:schemeClr val="dk1"/>
                </a:solidFill>
              </a:rPr>
              <a:t>está</a:t>
            </a:r>
            <a:r>
              <a:rPr lang="en-US" sz="1500">
                <a:solidFill>
                  <a:schemeClr val="dk1"/>
                </a:solidFill>
              </a:rPr>
              <a:t> bien </a:t>
            </a:r>
            <a:r>
              <a:rPr lang="en-US" sz="1500" err="1">
                <a:solidFill>
                  <a:schemeClr val="dk1"/>
                </a:solidFill>
              </a:rPr>
              <a:t>firmar</a:t>
            </a:r>
            <a:r>
              <a:rPr lang="en-US" sz="1500">
                <a:solidFill>
                  <a:schemeClr val="dk1"/>
                </a:solidFill>
              </a:rPr>
              <a:t> con </a:t>
            </a:r>
            <a:r>
              <a:rPr lang="en-US" sz="1500" err="1">
                <a:solidFill>
                  <a:schemeClr val="dk1"/>
                </a:solidFill>
              </a:rPr>
              <a:t>Excepción</a:t>
            </a:r>
            <a:r>
              <a:rPr lang="en-US" sz="1500">
                <a:solidFill>
                  <a:schemeClr val="dk1"/>
                </a:solidFill>
              </a:rPr>
              <a:t> de. </a:t>
            </a:r>
            <a:endParaRPr sz="1500">
              <a:solidFill>
                <a:schemeClr val="dk1"/>
              </a:solidFill>
            </a:endParaRPr>
          </a:p>
          <a:p>
            <a:pPr marL="457200" indent="-323850">
              <a:lnSpc>
                <a:spcPct val="90000"/>
              </a:lnSpc>
              <a:buClr>
                <a:schemeClr val="dk1"/>
              </a:buClr>
              <a:buSzPts val="1500"/>
              <a:buChar char="●"/>
            </a:pPr>
            <a:r>
              <a:rPr lang="en-US" sz="1500" err="1">
                <a:solidFill>
                  <a:schemeClr val="dk1"/>
                </a:solidFill>
              </a:rPr>
              <a:t>Está</a:t>
            </a:r>
            <a:r>
              <a:rPr lang="en-US" sz="1500">
                <a:solidFill>
                  <a:schemeClr val="dk1"/>
                </a:solidFill>
              </a:rPr>
              <a:t> bien </a:t>
            </a:r>
            <a:r>
              <a:rPr lang="en-US" sz="1500" err="1">
                <a:solidFill>
                  <a:schemeClr val="dk1"/>
                </a:solidFill>
              </a:rPr>
              <a:t>si</a:t>
            </a:r>
            <a:r>
              <a:rPr lang="en-US" sz="1500">
                <a:solidFill>
                  <a:schemeClr val="dk1"/>
                </a:solidFill>
              </a:rPr>
              <a:t> es </a:t>
            </a:r>
            <a:r>
              <a:rPr lang="en-US" sz="1500" err="1">
                <a:solidFill>
                  <a:schemeClr val="dk1"/>
                </a:solidFill>
              </a:rPr>
              <a:t>necesario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hacer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otra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reunión</a:t>
            </a:r>
            <a:r>
              <a:rPr lang="en-US" sz="1500">
                <a:solidFill>
                  <a:schemeClr val="dk1"/>
                </a:solidFill>
              </a:rPr>
              <a:t> para responder a las </a:t>
            </a:r>
            <a:r>
              <a:rPr lang="en-US" sz="1500" err="1">
                <a:solidFill>
                  <a:schemeClr val="dk1"/>
                </a:solidFill>
              </a:rPr>
              <a:t>preocupaciones</a:t>
            </a:r>
            <a:r>
              <a:rPr lang="en-US" sz="1500">
                <a:solidFill>
                  <a:schemeClr val="dk1"/>
                </a:solidFill>
              </a:rPr>
              <a:t> o </a:t>
            </a:r>
            <a:r>
              <a:rPr lang="en-US" sz="1500" err="1">
                <a:solidFill>
                  <a:schemeClr val="dk1"/>
                </a:solidFill>
              </a:rPr>
              <a:t>preguntas</a:t>
            </a:r>
            <a:r>
              <a:rPr lang="en-US" sz="1500">
                <a:solidFill>
                  <a:schemeClr val="dk1"/>
                </a:solidFill>
              </a:rPr>
              <a:t>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86" name="Google Shape;186;g15409cc971d_1_9"/>
          <p:cNvPicPr preferRelativeResize="0"/>
          <p:nvPr/>
        </p:nvPicPr>
        <p:blipFill rotWithShape="1">
          <a:blip r:embed="rId3">
            <a:alphaModFix/>
          </a:blip>
          <a:srcRect t="12381" b="14008"/>
          <a:stretch/>
        </p:blipFill>
        <p:spPr>
          <a:xfrm>
            <a:off x="6504100" y="4419275"/>
            <a:ext cx="3828100" cy="207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74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409cc971d_1_1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</p:spPr>
        <p:txBody>
          <a:bodyPr spcFirstLastPara="1" wrap="square" lIns="0" tIns="45700" rIns="0" bIns="45700" anchor="b" anchorCtr="0">
            <a:normAutofit/>
          </a:bodyPr>
          <a:lstStyle/>
          <a:p>
            <a:pPr algn="ctr"/>
            <a:r>
              <a:rPr lang="en-US"/>
              <a:t>A </a:t>
            </a:r>
            <a:r>
              <a:rPr lang="en-US" err="1"/>
              <a:t>quién</a:t>
            </a:r>
            <a:r>
              <a:rPr lang="en-US"/>
              <a:t> </a:t>
            </a:r>
            <a:r>
              <a:rPr lang="en-US" err="1"/>
              <a:t>pedir</a:t>
            </a:r>
            <a:r>
              <a:rPr lang="en-US"/>
              <a:t> AYUDA o PREGUNTAR</a:t>
            </a:r>
          </a:p>
        </p:txBody>
      </p:sp>
      <p:sp>
        <p:nvSpPr>
          <p:cNvPr id="193" name="Google Shape;193;g15409cc971d_1_16"/>
          <p:cNvSpPr txBox="1">
            <a:spLocks noGrp="1"/>
          </p:cNvSpPr>
          <p:nvPr>
            <p:ph type="body" idx="1"/>
          </p:nvPr>
        </p:nvSpPr>
        <p:spPr>
          <a:xfrm>
            <a:off x="2377500" y="1600200"/>
            <a:ext cx="5637900" cy="50481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fontScale="25000"/>
          </a:bodyPr>
          <a:lstStyle/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500"/>
              <a:t>Site Level </a:t>
            </a:r>
            <a:endParaRPr sz="6500"/>
          </a:p>
          <a:p>
            <a:pPr marL="914400" lvl="1" indent="-331787" algn="l" rtl="0"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Teacher </a:t>
            </a:r>
            <a:endParaRPr sz="6500"/>
          </a:p>
          <a:p>
            <a:pPr marL="914400" lvl="1" indent="-33178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Case Carrier</a:t>
            </a:r>
            <a:endParaRPr sz="6500"/>
          </a:p>
          <a:p>
            <a:pPr marL="914400" lvl="1" indent="-33178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Principal </a:t>
            </a:r>
            <a:endParaRPr sz="6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500"/>
              <a:t>District Level</a:t>
            </a:r>
            <a:endParaRPr sz="6500"/>
          </a:p>
          <a:p>
            <a:pPr marL="914400" lvl="1" indent="-331787" algn="l" rtl="0"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Program Specialist </a:t>
            </a:r>
            <a:endParaRPr sz="6500"/>
          </a:p>
          <a:p>
            <a:pPr marL="914400" lvl="1" indent="-33178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Special Education </a:t>
            </a:r>
            <a:endParaRPr sz="6500"/>
          </a:p>
          <a:p>
            <a:pPr marL="1371600" lvl="2" indent="-331787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 sz="6500"/>
              <a:t>Coordinator </a:t>
            </a:r>
            <a:endParaRPr sz="6500"/>
          </a:p>
          <a:p>
            <a:pPr marL="1371600" lvl="2" indent="-331787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 sz="6500"/>
              <a:t>Director </a:t>
            </a:r>
            <a:endParaRPr sz="6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500"/>
              <a:t>County Level </a:t>
            </a:r>
            <a:endParaRPr sz="6500"/>
          </a:p>
          <a:p>
            <a:pPr marL="914400" lvl="1" indent="-331787" algn="l" rtl="0"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Selpa Coordinator </a:t>
            </a:r>
            <a:endParaRPr sz="6500"/>
          </a:p>
          <a:p>
            <a:pPr marL="914400" lvl="1" indent="-33178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Selp Director / Personal</a:t>
            </a:r>
            <a:endParaRPr sz="6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500"/>
              <a:t>State Level </a:t>
            </a:r>
            <a:endParaRPr sz="6500"/>
          </a:p>
          <a:p>
            <a:pPr marL="914400" lvl="1" indent="-331787" algn="l" rtl="0"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CA Department of Education / </a:t>
            </a:r>
            <a:endParaRPr sz="6500"/>
          </a:p>
          <a:p>
            <a:pPr marL="914400" lvl="1" indent="-33178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Special Eucation Division</a:t>
            </a:r>
            <a:endParaRPr sz="6500"/>
          </a:p>
          <a:p>
            <a:pPr marL="914400" lvl="1" indent="-33178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Office of Administration Hearing </a:t>
            </a:r>
            <a:endParaRPr sz="6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000"/>
              <a:t>**Document all Correspondence</a:t>
            </a:r>
            <a:endParaRPr sz="7000"/>
          </a:p>
        </p:txBody>
      </p:sp>
      <p:pic>
        <p:nvPicPr>
          <p:cNvPr id="194" name="Google Shape;194;g15409cc971d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499" y="2034424"/>
            <a:ext cx="3986875" cy="30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Academic Literature 16x9</vt:lpstr>
      <vt:lpstr>KIT DE HERRAMIENTAS DEL PROGRAMA EDUCATIVO INDIVIDUALIZADO (IEP, por sus siglas en inglés):  UN APOYO PARA LOS PADRES DE FAMILIA</vt:lpstr>
      <vt:lpstr>COMMUNITY ADVISORY COMMITTEE (CAC)</vt:lpstr>
      <vt:lpstr>KIT DE HERRAMIENTAS DEL IEP. UN APOYO PARA LOS PADRES DE FAMILIA</vt:lpstr>
      <vt:lpstr>CAC</vt:lpstr>
      <vt:lpstr>Proceso del Equipo del Programa Educativo Individualizado (IEP)</vt:lpstr>
      <vt:lpstr>¿Qué debe contener el IEP?</vt:lpstr>
      <vt:lpstr>SUGERENCIAS para prepararse para un IEP</vt:lpstr>
      <vt:lpstr>SUGERENCIAS para prepararse para un IEP </vt:lpstr>
      <vt:lpstr>A quién pedir AYUDA o PREGUNTAR</vt:lpstr>
      <vt:lpstr>Leyes Federales Principales y Educación Especial</vt:lpstr>
      <vt:lpstr>Derecho bajo IDEA  (Ley de Educación para Personas con Discapacidades)</vt:lpstr>
      <vt:lpstr>Derecho bajo IDEA  (Ley de Educación para Personas con Discapacidades)</vt:lpstr>
      <vt:lpstr> Derecho bajo IDEA  (Ley de Educación para Personas con Discapacidades)</vt:lpstr>
      <vt:lpstr>Protecciones bajo IDEA  (Ley de Educación para Personas con Discapacidades)</vt:lpstr>
      <vt:lpstr>Parte C de IDEA  (Ley de Educación para Personas con Discapacidades)</vt:lpstr>
      <vt:lpstr>Tool Kit Documents and Acronyms to Know</vt:lpstr>
      <vt:lpstr>LA VIDA EN EL HOGAR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IEP TOOL KIT: A PARENT SUPPORT</dc:title>
  <dc:creator>Anna Maria Cruz</dc:creator>
  <cp:revision>10</cp:revision>
  <dcterms:created xsi:type="dcterms:W3CDTF">2022-09-06T16:57:50Z</dcterms:created>
  <dcterms:modified xsi:type="dcterms:W3CDTF">2022-09-21T22:57:12Z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